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64" r:id="rId3"/>
    <p:sldId id="258" r:id="rId4"/>
    <p:sldId id="262" r:id="rId5"/>
    <p:sldId id="260" r:id="rId6"/>
    <p:sldId id="263" r:id="rId7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8" autoAdjust="0"/>
    <p:restoredTop sz="94660"/>
  </p:normalViewPr>
  <p:slideViewPr>
    <p:cSldViewPr>
      <p:cViewPr>
        <p:scale>
          <a:sx n="60" d="100"/>
          <a:sy n="60" d="100"/>
        </p:scale>
        <p:origin x="-1392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F677F-9860-40DE-B4A5-A2C86210ADB9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9254B-6EBF-4017-9885-61724327DD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0018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772CC-6337-4851-88F7-505B1657F302}" type="datetimeFigureOut">
              <a:rPr lang="es-ES" smtClean="0"/>
              <a:pPr/>
              <a:t>22/05/2014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A1BBE-7E0A-4A23-92AA-B111F49A40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285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A1BBE-7E0A-4A23-92AA-B111F49A4090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4682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A1BBE-7E0A-4A23-92AA-B111F49A4090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4682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A1BBE-7E0A-4A23-92AA-B111F49A4090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4682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2D94-E637-49E4-BE4C-8FFC69DE9FD5}" type="datetimeFigureOut">
              <a:rPr lang="es-ES" smtClean="0"/>
              <a:pPr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50-7FC0-4041-B9F2-84E8D8DD49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4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2D94-E637-49E4-BE4C-8FFC69DE9FD5}" type="datetimeFigureOut">
              <a:rPr lang="es-ES" smtClean="0"/>
              <a:pPr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50-7FC0-4041-B9F2-84E8D8DD49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095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2D94-E637-49E4-BE4C-8FFC69DE9FD5}" type="datetimeFigureOut">
              <a:rPr lang="es-ES" smtClean="0"/>
              <a:pPr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50-7FC0-4041-B9F2-84E8D8DD49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55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2D94-E637-49E4-BE4C-8FFC69DE9FD5}" type="datetimeFigureOut">
              <a:rPr lang="es-ES" smtClean="0"/>
              <a:pPr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50-7FC0-4041-B9F2-84E8D8DD49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978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2D94-E637-49E4-BE4C-8FFC69DE9FD5}" type="datetimeFigureOut">
              <a:rPr lang="es-ES" smtClean="0"/>
              <a:pPr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50-7FC0-4041-B9F2-84E8D8DD49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313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2D94-E637-49E4-BE4C-8FFC69DE9FD5}" type="datetimeFigureOut">
              <a:rPr lang="es-ES" smtClean="0"/>
              <a:pPr/>
              <a:t>22/05/2014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50-7FC0-4041-B9F2-84E8D8DD49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648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2D94-E637-49E4-BE4C-8FFC69DE9FD5}" type="datetimeFigureOut">
              <a:rPr lang="es-ES" smtClean="0"/>
              <a:pPr/>
              <a:t>22/05/2014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50-7FC0-4041-B9F2-84E8D8DD49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025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2D94-E637-49E4-BE4C-8FFC69DE9FD5}" type="datetimeFigureOut">
              <a:rPr lang="es-ES" smtClean="0"/>
              <a:pPr/>
              <a:t>22/05/2014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50-7FC0-4041-B9F2-84E8D8DD49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85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2D94-E637-49E4-BE4C-8FFC69DE9FD5}" type="datetimeFigureOut">
              <a:rPr lang="es-ES" smtClean="0"/>
              <a:pPr/>
              <a:t>22/05/2014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50-7FC0-4041-B9F2-84E8D8DD49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3605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2D94-E637-49E4-BE4C-8FFC69DE9FD5}" type="datetimeFigureOut">
              <a:rPr lang="es-ES" smtClean="0"/>
              <a:pPr/>
              <a:t>22/05/2014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50-7FC0-4041-B9F2-84E8D8DD49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10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2D94-E637-49E4-BE4C-8FFC69DE9FD5}" type="datetimeFigureOut">
              <a:rPr lang="es-ES" smtClean="0"/>
              <a:pPr/>
              <a:t>22/05/2014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50-7FC0-4041-B9F2-84E8D8DD49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538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82D94-E637-49E4-BE4C-8FFC69DE9FD5}" type="datetimeFigureOut">
              <a:rPr lang="es-ES" smtClean="0"/>
              <a:pPr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3C950-7FC0-4041-B9F2-84E8D8DD49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970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5"/>
          <p:cNvSpPr>
            <a:spLocks noChangeArrowheads="1"/>
          </p:cNvSpPr>
          <p:nvPr/>
        </p:nvSpPr>
        <p:spPr bwMode="auto">
          <a:xfrm>
            <a:off x="-2" y="260648"/>
            <a:ext cx="9144001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None/>
            </a:pPr>
            <a:r>
              <a:rPr lang="es-ES" sz="1400" b="1" dirty="0" smtClean="0"/>
              <a:t> </a:t>
            </a:r>
            <a:r>
              <a:rPr lang="es-ES" sz="1200" b="1" dirty="0" smtClean="0"/>
              <a:t>V JORNADAS DE REFLEXIÓN Y DEBATE DE LAS UNIDADES DE CALIDAD DE LAS UNIVERSIDADES ESPAÑOLAS</a:t>
            </a:r>
            <a:r>
              <a:rPr lang="es-ES" sz="1100" b="1" dirty="0" smtClean="0"/>
              <a:t>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s-ES" sz="1050" dirty="0" smtClean="0"/>
              <a:t>Logroño, 22 y 23 de mayo de 2014   </a:t>
            </a:r>
            <a:r>
              <a:rPr lang="es-ES" altLang="es-ES" sz="1050" b="1" dirty="0" smtClean="0">
                <a:solidFill>
                  <a:srgbClr val="000000"/>
                </a:solidFill>
                <a:ea typeface="Calibri" pitchFamily="34" charset="0"/>
              </a:rPr>
              <a:t>Mesa </a:t>
            </a:r>
            <a:r>
              <a:rPr lang="es-ES" altLang="es-ES" sz="1050" b="1" dirty="0">
                <a:solidFill>
                  <a:srgbClr val="000000"/>
                </a:solidFill>
                <a:ea typeface="Calibri" pitchFamily="34" charset="0"/>
              </a:rPr>
              <a:t>redonda nº 2.   La renovación de la acreditación: dudas y sentimientos en las </a:t>
            </a:r>
            <a:r>
              <a:rPr lang="es-ES" altLang="es-ES" sz="1050" b="1" dirty="0" err="1">
                <a:solidFill>
                  <a:srgbClr val="000000"/>
                </a:solidFill>
                <a:ea typeface="Calibri" pitchFamily="34" charset="0"/>
              </a:rPr>
              <a:t>UTC´s</a:t>
            </a:r>
            <a:r>
              <a:rPr lang="es-ES" altLang="es-ES" sz="1050" b="1" dirty="0">
                <a:solidFill>
                  <a:srgbClr val="000000"/>
                </a:solidFill>
                <a:ea typeface="Calibri" pitchFamily="34" charset="0"/>
              </a:rPr>
              <a:t> de </a:t>
            </a:r>
            <a:endParaRPr lang="es-ES" altLang="es-ES" sz="1050" b="1" dirty="0" smtClean="0">
              <a:solidFill>
                <a:srgbClr val="000000"/>
              </a:solidFill>
              <a:ea typeface="Calibri" pitchFamily="34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es-ES" sz="1050" b="1" dirty="0" smtClean="0">
                <a:solidFill>
                  <a:srgbClr val="000000"/>
                </a:solidFill>
                <a:ea typeface="Calibri" pitchFamily="34" charset="0"/>
              </a:rPr>
              <a:t>diferentes </a:t>
            </a:r>
            <a:r>
              <a:rPr lang="es-ES" altLang="es-ES" sz="1050" b="1" dirty="0">
                <a:solidFill>
                  <a:srgbClr val="000000"/>
                </a:solidFill>
                <a:ea typeface="Calibri" pitchFamily="34" charset="0"/>
              </a:rPr>
              <a:t>agencias de calidad. </a:t>
            </a:r>
            <a:r>
              <a:rPr lang="es-ES" altLang="es-ES" sz="1050" b="1" dirty="0" smtClean="0">
                <a:solidFill>
                  <a:srgbClr val="000000"/>
                </a:solidFill>
                <a:ea typeface="Calibri" pitchFamily="34" charset="0"/>
              </a:rPr>
              <a:t>Experiencias </a:t>
            </a:r>
            <a:r>
              <a:rPr lang="es-ES" altLang="es-ES" sz="1050" b="1" dirty="0">
                <a:solidFill>
                  <a:srgbClr val="000000"/>
                </a:solidFill>
                <a:ea typeface="Calibri" pitchFamily="34" charset="0"/>
              </a:rPr>
              <a:t>durante las visitas</a:t>
            </a:r>
            <a:r>
              <a:rPr lang="es-ES" altLang="es-ES" sz="1050" dirty="0" smtClean="0">
                <a:solidFill>
                  <a:srgbClr val="000000"/>
                </a:solidFill>
                <a:ea typeface="Calibri" pitchFamily="34" charset="0"/>
              </a:rPr>
              <a:t>.</a:t>
            </a:r>
            <a:endParaRPr lang="es-ES" sz="1050" dirty="0" smtClean="0"/>
          </a:p>
          <a:p>
            <a:pPr lvl="0" algn="ctr">
              <a:buNone/>
            </a:pPr>
            <a:r>
              <a:rPr lang="es-ES" altLang="es-ES" sz="1400" b="1" i="1" dirty="0" smtClean="0">
                <a:solidFill>
                  <a:srgbClr val="FF0000"/>
                </a:solidFill>
                <a:ea typeface="Calibri" pitchFamily="34" charset="0"/>
              </a:rPr>
              <a:t>Valoración de la Experiencia Piloto de Acreditación de las Universidades de Madrid</a:t>
            </a:r>
          </a:p>
          <a:p>
            <a:pPr algn="ctr">
              <a:buNone/>
            </a:pPr>
            <a:r>
              <a:rPr lang="es-ES" sz="1400" b="1" i="1" dirty="0" smtClean="0"/>
              <a:t>Preparación del documento de consenso, USPCEU 20 de mayo de 2014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339752" y="1268760"/>
            <a:ext cx="6624736" cy="5432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300" b="1" dirty="0" smtClean="0"/>
              <a:t>TÍTULOS Y UNIVERSIDADES PARTICIPANTES EN LA REFLEXIÓN </a:t>
            </a:r>
          </a:p>
          <a:p>
            <a:pPr>
              <a:spcBef>
                <a:spcPts val="1200"/>
              </a:spcBef>
            </a:pPr>
            <a:r>
              <a:rPr lang="es-ES" sz="1300" b="1" dirty="0" smtClean="0"/>
              <a:t>PONENCIAS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s-ES" sz="1300" dirty="0" smtClean="0"/>
              <a:t>PONENCIA SOBRE FORTALEZAS </a:t>
            </a:r>
            <a:r>
              <a:rPr lang="es-ES" sz="1300" dirty="0"/>
              <a:t>- Antonio de </a:t>
            </a:r>
            <a:r>
              <a:rPr lang="es-ES" sz="1300" dirty="0" smtClean="0"/>
              <a:t>Nebrija, </a:t>
            </a:r>
            <a:r>
              <a:rPr lang="es-ES" sz="1300" dirty="0"/>
              <a:t>Alcalá </a:t>
            </a:r>
            <a:r>
              <a:rPr lang="es-ES" sz="1300" dirty="0" smtClean="0"/>
              <a:t>, Camilo José Cela, Politécnica de Madrid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s-ES" sz="1300" dirty="0"/>
              <a:t>PONENCIA SOBRE </a:t>
            </a:r>
            <a:r>
              <a:rPr lang="es-ES" sz="1300" dirty="0" smtClean="0"/>
              <a:t>PROPUESTAS DE MEJORA </a:t>
            </a:r>
            <a:r>
              <a:rPr lang="es-ES" sz="1300" dirty="0"/>
              <a:t>- Carlos </a:t>
            </a:r>
            <a:r>
              <a:rPr lang="es-ES" sz="1300" dirty="0" smtClean="0"/>
              <a:t>III, </a:t>
            </a:r>
            <a:r>
              <a:rPr lang="es-ES" sz="1300" dirty="0"/>
              <a:t>San Pablo </a:t>
            </a:r>
            <a:r>
              <a:rPr lang="es-ES" sz="1300" dirty="0" smtClean="0"/>
              <a:t>CEU, Complutense de Madrid, Politécnica de Madrid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s-ES" sz="1300" dirty="0"/>
              <a:t>PONENCIA SOBRE </a:t>
            </a:r>
            <a:r>
              <a:rPr lang="es-ES" sz="1300" dirty="0" smtClean="0"/>
              <a:t>OPORTUNIDADES </a:t>
            </a:r>
            <a:r>
              <a:rPr lang="es-ES" sz="1300" dirty="0"/>
              <a:t>- Autónoma de </a:t>
            </a:r>
            <a:r>
              <a:rPr lang="es-ES" sz="1300" dirty="0" smtClean="0"/>
              <a:t>Madrid, Francisco de Vitoria</a:t>
            </a:r>
            <a:endParaRPr lang="es-ES" sz="1300" dirty="0"/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s-ES" sz="1300" dirty="0"/>
              <a:t>PONENCIA SOBRE </a:t>
            </a:r>
            <a:r>
              <a:rPr lang="es-ES" sz="1300" dirty="0" smtClean="0"/>
              <a:t>AMENAZAS </a:t>
            </a:r>
            <a:r>
              <a:rPr lang="es-ES" sz="1300" dirty="0"/>
              <a:t>- Europea de </a:t>
            </a:r>
            <a:r>
              <a:rPr lang="es-ES" sz="1300" dirty="0" smtClean="0"/>
              <a:t>Madrid, Politécnica de Madrid, UDIMA</a:t>
            </a:r>
            <a:endParaRPr lang="es-ES" sz="1300" b="1" dirty="0" smtClean="0"/>
          </a:p>
          <a:p>
            <a:pPr>
              <a:spcBef>
                <a:spcPts val="1200"/>
              </a:spcBef>
            </a:pPr>
            <a:r>
              <a:rPr lang="es-ES" sz="1300" b="1" dirty="0" smtClean="0"/>
              <a:t>UNIVERSIDADES PARTICIPANTES EN EL PROCESO PILOTO DE ACREDITACIÓN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300" dirty="0" smtClean="0"/>
              <a:t>Antonio de Nebrija: Grado en Artes Escénicas y Máster en Lingüística Aplicada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300" dirty="0" smtClean="0"/>
              <a:t>Alcalá : </a:t>
            </a:r>
            <a:r>
              <a:rPr lang="es-ES" sz="1300" dirty="0"/>
              <a:t>Máster en Dianas Terapéuticas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300" dirty="0" smtClean="0"/>
              <a:t>Autónoma de Madrid: Máster en Arqueología y Patrimonio; Máster en Dirección de </a:t>
            </a:r>
            <a:r>
              <a:rPr lang="es-ES" sz="1300" dirty="0" smtClean="0"/>
              <a:t>Marketing</a:t>
            </a:r>
            <a:r>
              <a:rPr lang="es-ES" sz="1300" dirty="0" smtClean="0"/>
              <a:t>;  Máster en Ecología (Interuniversitario con Complutense de Madrid)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300" dirty="0" smtClean="0"/>
              <a:t>Carlos III: </a:t>
            </a:r>
            <a:r>
              <a:rPr lang="es-ES" sz="1300" dirty="0"/>
              <a:t>ACREDITA+ </a:t>
            </a:r>
            <a:r>
              <a:rPr lang="es-ES" sz="1300" dirty="0" smtClean="0"/>
              <a:t> con EUR-ACE en Grados en Ingeniería Telemática; Ingeniería Sistemas Comunicación; Ingeniería Mecánica;  Ingeniería Automática; Ingeniería Informática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300" dirty="0" smtClean="0"/>
              <a:t>San Pablo CEU (Master en Insolvencia Empresarial)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300" dirty="0" smtClean="0"/>
              <a:t>Europea de Madrid: Grado en Ciencias de la Actividad Física u el Deporte y Máster en Optometría Clínica</a:t>
            </a:r>
          </a:p>
          <a:p>
            <a:pPr>
              <a:spcBef>
                <a:spcPts val="600"/>
              </a:spcBef>
            </a:pPr>
            <a:r>
              <a:rPr lang="es-ES" sz="1300" b="1" dirty="0" smtClean="0"/>
              <a:t>UNIVERSIDADES NO PARTICIPANTES EN EL PROCESO PILOTO DE ACREDITACIÓN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300" dirty="0" smtClean="0"/>
              <a:t>Camilo José Cela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300" dirty="0" smtClean="0"/>
              <a:t>Francisco de Vitoria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300" dirty="0" smtClean="0"/>
              <a:t>Politécnica de Madrid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300" dirty="0" smtClean="0"/>
              <a:t>UDIMA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300" dirty="0" smtClean="0"/>
              <a:t>Complutense </a:t>
            </a:r>
            <a:r>
              <a:rPr lang="es-ES" sz="1300" dirty="0"/>
              <a:t>de </a:t>
            </a:r>
            <a:r>
              <a:rPr lang="es-ES" sz="1300" dirty="0" smtClean="0"/>
              <a:t>Madrid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351276"/>
              </p:ext>
            </p:extLst>
          </p:nvPr>
        </p:nvGraphicFramePr>
        <p:xfrm>
          <a:off x="107504" y="2543415"/>
          <a:ext cx="216024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45"/>
                <a:gridCol w="891099"/>
                <a:gridCol w="864096"/>
              </a:tblGrid>
              <a:tr h="297881">
                <a:tc>
                  <a:txBody>
                    <a:bodyPr/>
                    <a:lstStyle/>
                    <a:p>
                      <a:pPr algn="ctr"/>
                      <a:endParaRPr lang="es-ES" sz="7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ASPECTOS POSITIVOS</a:t>
                      </a:r>
                      <a:endParaRPr lang="es-ES" sz="7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ASPECTOS NEGATIVOS</a:t>
                      </a:r>
                      <a:endParaRPr lang="es-ES" sz="7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446821">
                <a:tc>
                  <a:txBody>
                    <a:bodyPr/>
                    <a:lstStyle/>
                    <a:p>
                      <a:pPr algn="ctr"/>
                      <a:endParaRPr lang="es-ES" sz="700" b="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IN</a:t>
                      </a:r>
                    </a:p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TERNOS</a:t>
                      </a:r>
                      <a:endParaRPr lang="es-ES" sz="7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FORTALEZAS</a:t>
                      </a:r>
                    </a:p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Características y habilidades que pueden favorecer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PROPUESTAS </a:t>
                      </a:r>
                    </a:p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DE MEJORA</a:t>
                      </a:r>
                    </a:p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Carencias y limitaciones que pueden dificultar</a:t>
                      </a:r>
                    </a:p>
                  </a:txBody>
                  <a:tcPr/>
                </a:tc>
              </a:tr>
              <a:tr h="623449">
                <a:tc>
                  <a:txBody>
                    <a:bodyPr/>
                    <a:lstStyle/>
                    <a:p>
                      <a:pPr algn="ctr"/>
                      <a:endParaRPr lang="es-ES" sz="700" b="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EX</a:t>
                      </a:r>
                    </a:p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TER</a:t>
                      </a:r>
                    </a:p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NOS</a:t>
                      </a:r>
                      <a:endParaRPr lang="es-ES" sz="7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OPORTUNIDADES</a:t>
                      </a:r>
                    </a:p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Factores externos favorables</a:t>
                      </a:r>
                      <a:r>
                        <a:rPr lang="es-ES" sz="700" b="0" baseline="0" dirty="0" smtClean="0">
                          <a:latin typeface="Arial Narrow" panose="020B0606020202030204" pitchFamily="34" charset="0"/>
                        </a:rPr>
                        <a:t> que pueden aprovecharse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AMENAZAS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0" dirty="0" smtClean="0">
                          <a:latin typeface="Arial Narrow" panose="020B0606020202030204" pitchFamily="34" charset="0"/>
                        </a:rPr>
                        <a:t>Factores externos desfavorables</a:t>
                      </a:r>
                      <a:r>
                        <a:rPr lang="es-ES" sz="700" b="0" baseline="0" dirty="0" smtClean="0">
                          <a:latin typeface="Arial Narrow" panose="020B0606020202030204" pitchFamily="34" charset="0"/>
                        </a:rPr>
                        <a:t> que pueden limitar o perjudicar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87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524227" y="1175261"/>
            <a:ext cx="8064896" cy="51706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s-ES" sz="2000" b="1" dirty="0" smtClean="0">
                <a:solidFill>
                  <a:schemeClr val="tx2"/>
                </a:solidFill>
                <a:latin typeface="Arial Narrow" pitchFamily="34" charset="0"/>
              </a:rPr>
              <a:t>METODOLOGÍA DE TRABAJO PARA EL CONSENSO</a:t>
            </a:r>
          </a:p>
          <a:p>
            <a:pPr algn="ctr">
              <a:spcBef>
                <a:spcPts val="1200"/>
              </a:spcBef>
            </a:pPr>
            <a:r>
              <a:rPr lang="es-ES" sz="2000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</a:p>
          <a:p>
            <a:pPr>
              <a:spcBef>
                <a:spcPts val="2400"/>
              </a:spcBef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RECOGIDA  DE TODA  LA INFORMACIÓN APORTADA  EN EL FORMATO DAFO </a:t>
            </a:r>
          </a:p>
          <a:p>
            <a:pPr>
              <a:spcBef>
                <a:spcPts val="3000"/>
              </a:spcBef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REVISIÓN DE LAS SUGERENCIAS EN EQUIPOS (FORTALEZAS, PROPUESTAS DE MEJORA, OPORTUNIDADES, AMENAZAS)</a:t>
            </a:r>
          </a:p>
          <a:p>
            <a:pPr>
              <a:spcBef>
                <a:spcPts val="3000"/>
              </a:spcBef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PRESENTACIÓN AL GRAN GRUPO PROPUESTA RACIONALIZADA</a:t>
            </a:r>
          </a:p>
          <a:p>
            <a:pPr>
              <a:spcBef>
                <a:spcPts val="3000"/>
              </a:spcBef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DISCUSIÓN EN GRAN GRUPO Y PRIORIZACIÓN</a:t>
            </a:r>
          </a:p>
          <a:p>
            <a:pPr>
              <a:spcBef>
                <a:spcPts val="3000"/>
              </a:spcBef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REVISIÓN FINAL Y CONCLUSIONES:  LA VISIÓN DE LAS UNIVERSIDADES DE MADRID SOBRE EL PROCESO PILOTO DE ACREDITACIÓN </a:t>
            </a:r>
          </a:p>
          <a:p>
            <a:endParaRPr lang="es-ES" sz="200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1" y="0"/>
            <a:ext cx="9144001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None/>
            </a:pPr>
            <a:r>
              <a:rPr lang="es-ES" sz="1200" b="1" dirty="0" smtClean="0"/>
              <a:t> </a:t>
            </a:r>
            <a:r>
              <a:rPr lang="es-ES" sz="1100" b="1" dirty="0" smtClean="0"/>
              <a:t>V JORNADAS DE REFLEXIÓN Y DEBATE DE LAS UNIDADES DE CALIDAD DE LAS UNIVERSIDADES ESPAÑOLAS</a:t>
            </a:r>
            <a:r>
              <a:rPr lang="es-ES" sz="1050" b="1" dirty="0" smtClean="0"/>
              <a:t> </a:t>
            </a:r>
          </a:p>
          <a:p>
            <a:pPr algn="ctr">
              <a:buNone/>
            </a:pPr>
            <a:r>
              <a:rPr lang="es-ES" sz="1000" dirty="0" smtClean="0"/>
              <a:t>Logroño, 22 y 23 de mayo de 2014</a:t>
            </a:r>
          </a:p>
          <a:p>
            <a:pPr lvl="0" algn="ctr">
              <a:buNone/>
            </a:pPr>
            <a:r>
              <a:rPr lang="es-ES" altLang="es-ES" sz="1200" b="1" i="1" dirty="0" smtClean="0">
                <a:solidFill>
                  <a:srgbClr val="FF0000"/>
                </a:solidFill>
                <a:ea typeface="Calibri" pitchFamily="34" charset="0"/>
              </a:rPr>
              <a:t>Valoración de la Experiencia Piloto de Acreditación de las Universidades de Madrid</a:t>
            </a:r>
          </a:p>
          <a:p>
            <a:pPr algn="ctr">
              <a:buNone/>
            </a:pPr>
            <a:r>
              <a:rPr lang="es-ES" sz="1200" b="1" i="1" dirty="0" smtClean="0"/>
              <a:t>Preparación del documento de consenso, USPCEU 20 de mayo de 2014</a:t>
            </a:r>
          </a:p>
        </p:txBody>
      </p:sp>
    </p:spTree>
    <p:extLst>
      <p:ext uri="{BB962C8B-B14F-4D97-AF65-F5344CB8AC3E}">
        <p14:creationId xmlns:p14="http://schemas.microsoft.com/office/powerpoint/2010/main" val="3852761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331640" y="1145644"/>
            <a:ext cx="6696744" cy="48628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20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>
              <a:spcBef>
                <a:spcPts val="1200"/>
              </a:spcBef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FORTALEZAS</a:t>
            </a:r>
          </a:p>
          <a:p>
            <a:pPr>
              <a:spcBef>
                <a:spcPts val="2400"/>
              </a:spcBef>
              <a:defRPr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1      Información pública</a:t>
            </a:r>
          </a:p>
          <a:p>
            <a:pPr marL="914400" lvl="3">
              <a:defRPr/>
            </a:pP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Rendición de cuentas </a:t>
            </a:r>
            <a:endParaRPr lang="es-ES" sz="2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914400" lvl="3">
              <a:defRPr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Marketing, imagen, visibilidad  </a:t>
            </a:r>
          </a:p>
          <a:p>
            <a:pPr lvl="1" indent="-457200">
              <a:spcBef>
                <a:spcPts val="2400"/>
              </a:spcBef>
              <a:buAutoNum type="arabicPlain" startAt="2"/>
              <a:defRPr/>
            </a:pP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Visión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Externa – retroalimentación: consolida procesos internos de evaluación y mejora continua </a:t>
            </a:r>
          </a:p>
          <a:p>
            <a:pPr lvl="1" indent="-457200">
              <a:spcBef>
                <a:spcPts val="2400"/>
              </a:spcBef>
              <a:buAutoNum type="arabicPlain" startAt="2"/>
              <a:defRPr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Orientación a normalización y sistematización </a:t>
            </a:r>
          </a:p>
          <a:p>
            <a:pPr lvl="1" indent="-457200">
              <a:spcBef>
                <a:spcPts val="2400"/>
              </a:spcBef>
              <a:buAutoNum type="arabicPlain" startAt="4"/>
              <a:defRPr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Favorece implicación de órganos de gobierno y personal</a:t>
            </a:r>
          </a:p>
          <a:p>
            <a:pPr marL="0" lvl="1">
              <a:spcBef>
                <a:spcPts val="2400"/>
              </a:spcBef>
              <a:defRPr/>
            </a:pPr>
            <a:endParaRPr lang="es-ES" sz="200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-1" y="0"/>
            <a:ext cx="9144001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None/>
            </a:pPr>
            <a:r>
              <a:rPr lang="es-ES" sz="1200" b="1" dirty="0" smtClean="0"/>
              <a:t> </a:t>
            </a:r>
            <a:r>
              <a:rPr lang="es-ES" sz="1100" b="1" dirty="0" smtClean="0"/>
              <a:t>V JORNADAS DE REFLEXIÓN Y DEBATE DE LAS UNIDADES DE CALIDAD DE LAS UNIVERSIDADES ESPAÑOLAS</a:t>
            </a:r>
            <a:r>
              <a:rPr lang="es-ES" sz="1050" b="1" dirty="0" smtClean="0"/>
              <a:t> </a:t>
            </a:r>
          </a:p>
          <a:p>
            <a:pPr algn="ctr">
              <a:buNone/>
            </a:pPr>
            <a:r>
              <a:rPr lang="es-ES" sz="1000" dirty="0" smtClean="0"/>
              <a:t>Logroño, 22 y 23 de mayo de 2014</a:t>
            </a:r>
          </a:p>
          <a:p>
            <a:pPr lvl="0" algn="ctr">
              <a:buNone/>
            </a:pPr>
            <a:r>
              <a:rPr lang="es-ES" altLang="es-ES" sz="1200" b="1" i="1" dirty="0" smtClean="0">
                <a:solidFill>
                  <a:srgbClr val="FF0000"/>
                </a:solidFill>
                <a:ea typeface="Calibri" pitchFamily="34" charset="0"/>
              </a:rPr>
              <a:t>Valoración de la Experiencia Piloto de Acreditación de las Universidades de Madrid</a:t>
            </a:r>
          </a:p>
          <a:p>
            <a:pPr algn="ctr">
              <a:buNone/>
            </a:pPr>
            <a:r>
              <a:rPr lang="es-ES" sz="1200" b="1" i="1" dirty="0" smtClean="0"/>
              <a:t>Preparación del documento de consenso, USPCEU 20 de mayo de 2014</a:t>
            </a:r>
          </a:p>
        </p:txBody>
      </p:sp>
    </p:spTree>
    <p:extLst>
      <p:ext uri="{BB962C8B-B14F-4D97-AF65-F5344CB8AC3E}">
        <p14:creationId xmlns:p14="http://schemas.microsoft.com/office/powerpoint/2010/main" val="3852761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95536" y="908720"/>
            <a:ext cx="8496944" cy="59093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3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AMENAZAS</a:t>
            </a:r>
          </a:p>
          <a:p>
            <a:pPr lvl="1" indent="-457200">
              <a:spcBef>
                <a:spcPts val="600"/>
              </a:spcBef>
              <a:buAutoNum type="arabicPlain"/>
              <a:defRPr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Inexistencia marco coordinado y coherente en los diferentes procesos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ciclo de vida del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título (verificación / seguimiento / acreditación)</a:t>
            </a:r>
          </a:p>
          <a:p>
            <a:pPr marL="1200150" lvl="3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Nivel excesivamente “macro”, demasiado margen de interpretación a los agentes,  Agencias y Universidades</a:t>
            </a:r>
          </a:p>
          <a:p>
            <a:pPr marL="1200150" lvl="3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Inadaptación a realidad educativa actual de organizaciones y modalidades docentes (semipresencial, a distancia, organización cursos académicos… )</a:t>
            </a:r>
          </a:p>
          <a:p>
            <a:pPr lvl="1" indent="-457200">
              <a:spcBef>
                <a:spcPts val="600"/>
              </a:spcBef>
              <a:buFont typeface="+mj-lt"/>
              <a:buAutoNum type="arabicPlain"/>
              <a:defRPr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Ausencia referentes evaluación consensuados por agentes implicados (Universidades, Agencias y Otros Grupos de Interés), lo que dificulta la eficaz comunicación entre ellos</a:t>
            </a:r>
          </a:p>
          <a:p>
            <a:pPr lvl="1" indent="-457200">
              <a:spcBef>
                <a:spcPts val="600"/>
              </a:spcBef>
              <a:buFont typeface="+mj-lt"/>
              <a:buAutoNum type="arabicPlain"/>
              <a:defRPr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Disparidad criterios evaluación a nivel nacional y a nivel internacional</a:t>
            </a:r>
          </a:p>
          <a:p>
            <a:pPr lvl="1" indent="-457200">
              <a:spcBef>
                <a:spcPts val="600"/>
              </a:spcBef>
              <a:buFont typeface="+mj-lt"/>
              <a:buAutoNum type="arabicPlain"/>
              <a:defRPr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Exceso burocratización proceso de acreditación - insostenibilidad</a:t>
            </a:r>
          </a:p>
          <a:p>
            <a:pPr lvl="1" indent="-457200">
              <a:spcBef>
                <a:spcPts val="600"/>
              </a:spcBef>
              <a:buFont typeface="+mj-lt"/>
              <a:buAutoNum type="arabicPlain"/>
              <a:defRPr/>
            </a:pP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P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érdida credibilidad proceso de acreditación entre los grupos de interés</a:t>
            </a:r>
          </a:p>
          <a:p>
            <a:pPr lvl="1" indent="-457200">
              <a:spcBef>
                <a:spcPts val="600"/>
              </a:spcBef>
              <a:buFont typeface="+mj-lt"/>
              <a:buAutoNum type="arabicPlain"/>
              <a:defRPr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Errónea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interpretación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política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de transparencia puede provocar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desinformación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entre los grupos de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interés</a:t>
            </a:r>
            <a:endParaRPr lang="es-ES" sz="2000" dirty="0">
              <a:solidFill>
                <a:schemeClr val="tx1"/>
              </a:solidFill>
              <a:latin typeface="Arial Narrow" pitchFamily="34" charset="0"/>
            </a:endParaRPr>
          </a:p>
          <a:p>
            <a:pPr lvl="1" indent="-457200">
              <a:spcBef>
                <a:spcPts val="600"/>
              </a:spcBef>
              <a:buFont typeface="+mj-lt"/>
              <a:buAutoNum type="arabicPlain"/>
              <a:defRPr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Atención excesiva a requerimientos de rankings puede desvirtuar misión principal</a:t>
            </a:r>
            <a:endParaRPr lang="es-ES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" y="0"/>
            <a:ext cx="9144001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None/>
            </a:pPr>
            <a:r>
              <a:rPr lang="es-ES" sz="1200" b="1" dirty="0" smtClean="0"/>
              <a:t> </a:t>
            </a:r>
            <a:r>
              <a:rPr lang="es-ES" sz="1100" b="1" dirty="0" smtClean="0"/>
              <a:t>V JORNADAS DE REFLEXIÓN Y DEBATE DE LAS UNIDADES DE CALIDAD DE LAS UNIVERSIDADES ESPAÑOLAS</a:t>
            </a:r>
            <a:r>
              <a:rPr lang="es-ES" sz="1050" b="1" dirty="0" smtClean="0"/>
              <a:t> </a:t>
            </a:r>
          </a:p>
          <a:p>
            <a:pPr algn="ctr">
              <a:buNone/>
            </a:pPr>
            <a:r>
              <a:rPr lang="es-ES" sz="1000" dirty="0" smtClean="0"/>
              <a:t>Logroño, 22 y 23 de mayo de 2014</a:t>
            </a:r>
          </a:p>
          <a:p>
            <a:pPr lvl="0" algn="ctr">
              <a:buNone/>
            </a:pPr>
            <a:r>
              <a:rPr lang="es-ES" altLang="es-ES" sz="1200" b="1" i="1" dirty="0" smtClean="0">
                <a:solidFill>
                  <a:srgbClr val="FF0000"/>
                </a:solidFill>
                <a:ea typeface="Calibri" pitchFamily="34" charset="0"/>
              </a:rPr>
              <a:t>Valoración de la Experiencia Piloto de Acreditación de las Universidades de Madrid</a:t>
            </a:r>
          </a:p>
          <a:p>
            <a:pPr algn="ctr">
              <a:buNone/>
            </a:pPr>
            <a:r>
              <a:rPr lang="es-ES" sz="1200" b="1" i="1" dirty="0" smtClean="0"/>
              <a:t>Preparación del documento de consenso, USPCEU 20 de mayo de 2014</a:t>
            </a:r>
          </a:p>
        </p:txBody>
      </p:sp>
    </p:spTree>
    <p:extLst>
      <p:ext uri="{BB962C8B-B14F-4D97-AF65-F5344CB8AC3E}">
        <p14:creationId xmlns:p14="http://schemas.microsoft.com/office/powerpoint/2010/main" val="3852761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908720"/>
            <a:ext cx="7992888" cy="54784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OPORTUNIDADES  </a:t>
            </a:r>
          </a:p>
          <a:p>
            <a:pPr marL="228600" indent="-228600">
              <a:spcBef>
                <a:spcPts val="3000"/>
              </a:spcBef>
              <a:buFont typeface="+mj-lt"/>
              <a:buAutoNum type="arabicPeriod"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Normalización de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mínimos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- contenido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y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logística - principales herramientas de evaluación de satisfacción: PDI, PAS, Alumnos</a:t>
            </a:r>
            <a:endParaRPr lang="es-ES" sz="2000" dirty="0">
              <a:solidFill>
                <a:schemeClr val="tx1"/>
              </a:solidFill>
              <a:latin typeface="Arial Narrow" pitchFamily="34" charset="0"/>
            </a:endParaRPr>
          </a:p>
          <a:p>
            <a:pPr marL="228600" indent="-228600">
              <a:spcBef>
                <a:spcPts val="3000"/>
              </a:spcBef>
              <a:buFont typeface="+mj-lt"/>
              <a:buAutoNum type="arabicPeriod"/>
            </a:pP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Encuestas comunes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cofinanciadas: inserción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laboral, egresados,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empleadores</a:t>
            </a:r>
          </a:p>
          <a:p>
            <a:pPr marL="228600" indent="-228600">
              <a:spcBef>
                <a:spcPts val="3000"/>
              </a:spcBef>
              <a:buFont typeface="+mj-lt"/>
              <a:buAutoNum type="arabicPeriod"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Normalización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c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uadro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de mando de indicadores y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evidencias </a:t>
            </a:r>
          </a:p>
          <a:p>
            <a:pPr marL="228600" indent="-228600">
              <a:spcBef>
                <a:spcPts val="3000"/>
              </a:spcBef>
              <a:buFont typeface="+mj-lt"/>
              <a:buAutoNum type="arabicPeriod"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Compartir herramientas de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gestión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documental</a:t>
            </a:r>
            <a:endParaRPr lang="es-ES" sz="2000" dirty="0">
              <a:solidFill>
                <a:schemeClr val="tx1"/>
              </a:solidFill>
              <a:latin typeface="Arial Narrow" pitchFamily="34" charset="0"/>
            </a:endParaRPr>
          </a:p>
          <a:p>
            <a:pPr marL="228600" indent="-228600">
              <a:spcBef>
                <a:spcPts val="3000"/>
              </a:spcBef>
              <a:buFont typeface="+mj-lt"/>
              <a:buAutoNum type="arabicPeriod"/>
            </a:pP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Compartir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herramientas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de realización de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encuestas</a:t>
            </a:r>
          </a:p>
          <a:p>
            <a:pPr marL="228600" indent="-228600">
              <a:spcBef>
                <a:spcPts val="3000"/>
              </a:spcBef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Participación de las Universidades en la mejora y continuidad de los procesos verificación/seguimiento/acreditación. Papel relevante de los técnicos de calidad de las Universidades en colaboración con las Agencias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" y="0"/>
            <a:ext cx="9144001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None/>
            </a:pPr>
            <a:r>
              <a:rPr lang="es-ES" sz="1200" b="1" dirty="0" smtClean="0"/>
              <a:t> </a:t>
            </a:r>
            <a:r>
              <a:rPr lang="es-ES" sz="1100" b="1" dirty="0" smtClean="0"/>
              <a:t>V JORNADAS DE REFLEXIÓN Y DEBATE DE LAS UNIDADES DE CALIDAD DE LAS UNIVERSIDADES ESPAÑOLAS</a:t>
            </a:r>
            <a:r>
              <a:rPr lang="es-ES" sz="1050" b="1" dirty="0" smtClean="0"/>
              <a:t> </a:t>
            </a:r>
          </a:p>
          <a:p>
            <a:pPr algn="ctr">
              <a:buNone/>
            </a:pPr>
            <a:r>
              <a:rPr lang="es-ES" sz="1000" dirty="0" smtClean="0"/>
              <a:t>Logroño, 22 y 23 de mayo de 2014</a:t>
            </a:r>
          </a:p>
          <a:p>
            <a:pPr lvl="0" algn="ctr">
              <a:buNone/>
            </a:pPr>
            <a:r>
              <a:rPr lang="es-ES" altLang="es-ES" sz="1200" b="1" i="1" dirty="0" smtClean="0">
                <a:solidFill>
                  <a:srgbClr val="FF0000"/>
                </a:solidFill>
                <a:ea typeface="Calibri" pitchFamily="34" charset="0"/>
              </a:rPr>
              <a:t>Valoración de la Experiencia Piloto de Acreditación de las Universidades de Madrid</a:t>
            </a:r>
          </a:p>
          <a:p>
            <a:pPr algn="ctr">
              <a:buNone/>
            </a:pPr>
            <a:r>
              <a:rPr lang="es-ES" sz="1200" b="1" i="1" dirty="0" smtClean="0"/>
              <a:t>Preparación del documento de consenso, USPCEU 20 de mayo de 2014</a:t>
            </a:r>
          </a:p>
        </p:txBody>
      </p:sp>
    </p:spTree>
    <p:extLst>
      <p:ext uri="{BB962C8B-B14F-4D97-AF65-F5344CB8AC3E}">
        <p14:creationId xmlns:p14="http://schemas.microsoft.com/office/powerpoint/2010/main" val="5907481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3568" y="873288"/>
            <a:ext cx="7992888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PROPUESTAS DE MEJORA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Indefinición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de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competencias de los responsables externos de los procesos de verificación / seguimiento / acreditación</a:t>
            </a:r>
          </a:p>
          <a:p>
            <a:pPr marL="125730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Carencias de información </a:t>
            </a:r>
          </a:p>
          <a:p>
            <a:pPr marL="125730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Carencias de formación interna y de facilitación de formación externa</a:t>
            </a:r>
          </a:p>
          <a:p>
            <a:pPr marL="125730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Falta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de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asesoramiento / apoyo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/ liderazgo </a:t>
            </a:r>
            <a:endParaRPr lang="es-ES" sz="2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25730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Falta de concreción de criterios, protocolos y calendarios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Subjetividad de los paneles de evaluación; carencias de formación y experiencia: “profesionalización”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Falta de integración de los requerimientos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de todos los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procesos, </a:t>
            </a:r>
            <a:r>
              <a:rPr lang="es-ES" sz="2000" dirty="0">
                <a:solidFill>
                  <a:schemeClr val="tx1"/>
                </a:solidFill>
                <a:latin typeface="Arial Narrow" pitchFamily="34" charset="0"/>
              </a:rPr>
              <a:t>evidencias e indicadores a lo largo del ciclo de vida del </a:t>
            </a: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título verificación / seguimiento / acreditación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Indeterminación del listado de evidencias e indicadores y solicitud previa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Falta de cultura de acreditación: consecuencias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-1" y="0"/>
            <a:ext cx="9144001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None/>
            </a:pPr>
            <a:r>
              <a:rPr lang="es-ES" sz="1200" b="1" dirty="0" smtClean="0"/>
              <a:t> </a:t>
            </a:r>
            <a:r>
              <a:rPr lang="es-ES" sz="1100" b="1" dirty="0" smtClean="0"/>
              <a:t>V JORNADAS DE REFLEXIÓN Y DEBATE DE LAS UNIDADES DE CALIDAD DE LAS UNIVERSIDADES ESPAÑOLAS</a:t>
            </a:r>
            <a:r>
              <a:rPr lang="es-ES" sz="1050" b="1" dirty="0" smtClean="0"/>
              <a:t> </a:t>
            </a:r>
          </a:p>
          <a:p>
            <a:pPr algn="ctr">
              <a:buNone/>
            </a:pPr>
            <a:r>
              <a:rPr lang="es-ES" sz="1000" dirty="0" smtClean="0"/>
              <a:t>Logroño, 22 y 23 de mayo de 2014</a:t>
            </a:r>
          </a:p>
          <a:p>
            <a:pPr lvl="0" algn="ctr">
              <a:buNone/>
            </a:pPr>
            <a:r>
              <a:rPr lang="es-ES" altLang="es-ES" sz="1200" b="1" i="1" dirty="0" smtClean="0">
                <a:solidFill>
                  <a:srgbClr val="FF0000"/>
                </a:solidFill>
                <a:ea typeface="Calibri" pitchFamily="34" charset="0"/>
              </a:rPr>
              <a:t>Valoración de la Experiencia Piloto de Acreditación de las Universidades de Madrid</a:t>
            </a:r>
          </a:p>
          <a:p>
            <a:pPr algn="ctr">
              <a:buNone/>
            </a:pPr>
            <a:r>
              <a:rPr lang="es-ES" sz="1200" b="1" i="1" dirty="0" smtClean="0"/>
              <a:t>Preparación del documento de consenso, USPCEU 20 de mayo de 2014</a:t>
            </a:r>
          </a:p>
        </p:txBody>
      </p:sp>
    </p:spTree>
    <p:extLst>
      <p:ext uri="{BB962C8B-B14F-4D97-AF65-F5344CB8AC3E}">
        <p14:creationId xmlns:p14="http://schemas.microsoft.com/office/powerpoint/2010/main" val="5907481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987</Words>
  <Application>Microsoft Office PowerPoint</Application>
  <PresentationFormat>Presentación en pantalla (4:3)</PresentationFormat>
  <Paragraphs>108</Paragraphs>
  <Slides>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CABELLO MUÑOZ, MONTSERRAT</dc:creator>
  <cp:lastModifiedBy>CABELLO MUÑOZ, MONTSERRAT</cp:lastModifiedBy>
  <cp:revision>63</cp:revision>
  <dcterms:created xsi:type="dcterms:W3CDTF">2014-05-05T08:24:29Z</dcterms:created>
  <dcterms:modified xsi:type="dcterms:W3CDTF">2014-05-22T09:34:02Z</dcterms:modified>
</cp:coreProperties>
</file>