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9" r:id="rId2"/>
    <p:sldId id="441" r:id="rId3"/>
    <p:sldId id="469" r:id="rId4"/>
    <p:sldId id="470" r:id="rId5"/>
    <p:sldId id="505" r:id="rId6"/>
    <p:sldId id="478" r:id="rId7"/>
    <p:sldId id="482" r:id="rId8"/>
    <p:sldId id="489" r:id="rId9"/>
    <p:sldId id="494" r:id="rId10"/>
    <p:sldId id="500" r:id="rId11"/>
    <p:sldId id="461" r:id="rId12"/>
    <p:sldId id="462" r:id="rId13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2A9C24"/>
    <a:srgbClr val="FF0000"/>
    <a:srgbClr val="33CC33"/>
    <a:srgbClr val="D0E3FC"/>
    <a:srgbClr val="3333FF"/>
    <a:srgbClr val="D4E5FC"/>
    <a:srgbClr val="81AB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358" autoAdjust="0"/>
    <p:restoredTop sz="91652" autoAdjust="0"/>
  </p:normalViewPr>
  <p:slideViewPr>
    <p:cSldViewPr snapToGrid="0">
      <p:cViewPr>
        <p:scale>
          <a:sx n="80" d="100"/>
          <a:sy n="80" d="100"/>
        </p:scale>
        <p:origin x="-2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4" tIns="44098" rIns="88194" bIns="44098" numCol="1" anchor="t" anchorCtr="0" compatLnSpc="1">
            <a:prstTxWarp prst="textNoShape">
              <a:avLst/>
            </a:prstTxWarp>
          </a:bodyPr>
          <a:lstStyle>
            <a:lvl1pPr defTabSz="882378">
              <a:defRPr sz="1200"/>
            </a:lvl1pPr>
          </a:lstStyle>
          <a:p>
            <a:endParaRPr lang="es-E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2" y="2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4" tIns="44098" rIns="88194" bIns="44098" numCol="1" anchor="t" anchorCtr="0" compatLnSpc="1">
            <a:prstTxWarp prst="textNoShape">
              <a:avLst/>
            </a:prstTxWarp>
          </a:bodyPr>
          <a:lstStyle>
            <a:lvl1pPr algn="r" defTabSz="882378">
              <a:defRPr sz="1200"/>
            </a:lvl1pPr>
          </a:lstStyle>
          <a:p>
            <a:endParaRPr lang="es-E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75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4" tIns="44098" rIns="88194" bIns="44098" numCol="1" anchor="b" anchorCtr="0" compatLnSpc="1">
            <a:prstTxWarp prst="textNoShape">
              <a:avLst/>
            </a:prstTxWarp>
          </a:bodyPr>
          <a:lstStyle>
            <a:lvl1pPr defTabSz="882378">
              <a:defRPr sz="1200"/>
            </a:lvl1pPr>
          </a:lstStyle>
          <a:p>
            <a:endParaRPr lang="es-E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2" y="942975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94" tIns="44098" rIns="88194" bIns="44098" numCol="1" anchor="b" anchorCtr="0" compatLnSpc="1">
            <a:prstTxWarp prst="textNoShape">
              <a:avLst/>
            </a:prstTxWarp>
          </a:bodyPr>
          <a:lstStyle>
            <a:lvl1pPr algn="r" defTabSz="882378">
              <a:defRPr sz="1200"/>
            </a:lvl1pPr>
          </a:lstStyle>
          <a:p>
            <a:fld id="{B3FBB1A6-CAD0-4CA1-B6EB-1C63D6D6EBA6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1121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defTabSz="955383">
              <a:defRPr sz="1300"/>
            </a:lvl1pPr>
          </a:lstStyle>
          <a:p>
            <a:endParaRPr lang="es-E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2" y="2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r" defTabSz="955383">
              <a:defRPr sz="1300"/>
            </a:lvl1pPr>
          </a:lstStyle>
          <a:p>
            <a:endParaRPr lang="es-E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7"/>
            <a:ext cx="5438776" cy="446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defTabSz="955383">
              <a:defRPr sz="1300"/>
            </a:lvl1pPr>
          </a:lstStyle>
          <a:p>
            <a:endParaRPr lang="es-E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2" y="942975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r" defTabSz="955383">
              <a:defRPr sz="1300"/>
            </a:lvl1pPr>
          </a:lstStyle>
          <a:p>
            <a:fld id="{94AFC264-CA5E-4B68-A048-70AC081AC669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1166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6321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8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5161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952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678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078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551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721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36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207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C264-CA5E-4B68-A048-70AC081AC669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015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880100" y="0"/>
            <a:ext cx="32639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07100" y="1419225"/>
            <a:ext cx="2959100" cy="2828925"/>
          </a:xfrm>
        </p:spPr>
        <p:txBody>
          <a:bodyPr/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31025" y="549275"/>
            <a:ext cx="2178050" cy="55451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549275"/>
            <a:ext cx="6383337" cy="55451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135437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4137025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5488" y="549275"/>
            <a:ext cx="8383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424862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076324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429124" y="6562724"/>
            <a:ext cx="333375" cy="2952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8B3C6F25-2AC6-431F-9302-D8774336DE6D}" type="slidenum">
              <a:rPr lang="es-ES" sz="1400" smtClean="0">
                <a:solidFill>
                  <a:schemeClr val="bg1"/>
                </a:solidFill>
                <a:latin typeface="Impact" pitchFamily="34" charset="0"/>
              </a:rPr>
              <a:pPr algn="ctr"/>
              <a:t>‹Nº›</a:t>
            </a:fld>
            <a:endParaRPr lang="es-ES" sz="1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9" name="8 Imagen" descr="\\Perseo\CentrosUD\UTIC\CALIDAD\GENERAL\LOGOTIPOS\UTIC\Logo UTIC Castellano.jpg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1845" y="31269"/>
            <a:ext cx="2685826" cy="9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160000"/>
        <a:buFont typeface="Wingdings" pitchFamily="2" charset="2"/>
        <a:buChar char="§"/>
        <a:defRPr sz="2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rgbClr val="FF9900"/>
        </a:buClr>
        <a:buSzPct val="150000"/>
        <a:buFont typeface="Wingdings" pitchFamily="2" charset="2"/>
        <a:buChar char="§"/>
        <a:defRPr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120000"/>
        <a:buChar char="•"/>
        <a:defRPr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3616" y="1995871"/>
            <a:ext cx="6978984" cy="2797509"/>
          </a:xfrm>
        </p:spPr>
        <p:txBody>
          <a:bodyPr/>
          <a:lstStyle/>
          <a:p>
            <a:endParaRPr lang="es-ES" dirty="0" smtClean="0"/>
          </a:p>
          <a:p>
            <a:pPr algn="ctr">
              <a:buNone/>
            </a:pPr>
            <a:r>
              <a:rPr lang="es-ES" sz="3800" b="1" kern="1200" dirty="0" smtClean="0">
                <a:solidFill>
                  <a:schemeClr val="accent2"/>
                </a:solidFill>
                <a:latin typeface="Arial" charset="0"/>
              </a:rPr>
              <a:t>Seguimiento de los títulos: herramientas y mecanismos</a:t>
            </a:r>
            <a:endParaRPr lang="es-ES" sz="3800" b="1" kern="1200" dirty="0">
              <a:solidFill>
                <a:srgbClr val="003399"/>
              </a:solidFill>
              <a:latin typeface="Arial" charset="0"/>
            </a:endParaRPr>
          </a:p>
          <a:p>
            <a:pPr marL="0" indent="0" algn="just">
              <a:buNone/>
            </a:pPr>
            <a:endParaRPr lang="es-ES" b="1" kern="1200" dirty="0">
              <a:solidFill>
                <a:srgbClr val="003399"/>
              </a:solidFill>
              <a:latin typeface="Arial" charset="0"/>
            </a:endParaRPr>
          </a:p>
          <a:p>
            <a:pPr marL="0" indent="0">
              <a:buNone/>
            </a:pPr>
            <a:endParaRPr lang="es-E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269214" y="4928135"/>
            <a:ext cx="2960385" cy="9048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ct val="15000"/>
              </a:spcAft>
              <a:buClr>
                <a:srgbClr val="09C112"/>
              </a:buClr>
            </a:pPr>
            <a:r>
              <a:rPr lang="es-ES" sz="1600" dirty="0">
                <a:solidFill>
                  <a:schemeClr val="accent2"/>
                </a:solidFill>
                <a:latin typeface="Trebuchet MS" pitchFamily="34" charset="0"/>
              </a:rPr>
              <a:t>Gloria </a:t>
            </a:r>
            <a:r>
              <a:rPr lang="es-ES" sz="1600" dirty="0" err="1">
                <a:solidFill>
                  <a:schemeClr val="accent2"/>
                </a:solidFill>
                <a:latin typeface="Trebuchet MS" pitchFamily="34" charset="0"/>
              </a:rPr>
              <a:t>Zaballa</a:t>
            </a:r>
            <a:endParaRPr lang="es-ES" sz="1600" dirty="0">
              <a:solidFill>
                <a:schemeClr val="accent2"/>
              </a:solidFill>
              <a:latin typeface="Trebuchet MS" pitchFamily="34" charset="0"/>
            </a:endParaRPr>
          </a:p>
          <a:p>
            <a:pPr algn="just">
              <a:spcAft>
                <a:spcPct val="15000"/>
              </a:spcAft>
              <a:buClr>
                <a:srgbClr val="09C112"/>
              </a:buClr>
            </a:pPr>
            <a:r>
              <a:rPr lang="es-ES" sz="1600" dirty="0" err="1">
                <a:solidFill>
                  <a:schemeClr val="accent2"/>
                </a:solidFill>
                <a:latin typeface="Trebuchet MS" pitchFamily="34" charset="0"/>
              </a:rPr>
              <a:t>Mariam</a:t>
            </a:r>
            <a:r>
              <a:rPr lang="es-ES" sz="1600" dirty="0">
                <a:solidFill>
                  <a:schemeClr val="accent2"/>
                </a:solidFill>
                <a:latin typeface="Trebuchet MS" pitchFamily="34" charset="0"/>
              </a:rPr>
              <a:t> Carballo</a:t>
            </a:r>
          </a:p>
          <a:p>
            <a:pPr algn="just">
              <a:spcAft>
                <a:spcPct val="15000"/>
              </a:spcAft>
              <a:buClr>
                <a:srgbClr val="09C112"/>
              </a:buClr>
            </a:pPr>
            <a:r>
              <a:rPr lang="es-ES" sz="1600" dirty="0" smtClean="0">
                <a:solidFill>
                  <a:schemeClr val="accent2"/>
                </a:solidFill>
                <a:latin typeface="Trebuchet MS" pitchFamily="34" charset="0"/>
              </a:rPr>
              <a:t>Logroño, 23 </a:t>
            </a:r>
            <a:r>
              <a:rPr lang="es-ES" sz="1600" dirty="0">
                <a:solidFill>
                  <a:schemeClr val="accent2"/>
                </a:solidFill>
                <a:latin typeface="Trebuchet MS" pitchFamily="34" charset="0"/>
              </a:rPr>
              <a:t>de mayo de 2014</a:t>
            </a:r>
          </a:p>
        </p:txBody>
      </p:sp>
    </p:spTree>
    <p:extLst>
      <p:ext uri="{BB962C8B-B14F-4D97-AF65-F5344CB8AC3E}">
        <p14:creationId xmlns:p14="http://schemas.microsoft.com/office/powerpoint/2010/main" val="24232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529449" y="1310836"/>
            <a:ext cx="6924122" cy="4208780"/>
            <a:chOff x="1478239" y="1917700"/>
            <a:chExt cx="6924122" cy="420878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239" y="1917700"/>
              <a:ext cx="6924122" cy="4208780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63" y="4620679"/>
              <a:ext cx="3259037" cy="46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1 Título"/>
          <p:cNvSpPr txBox="1">
            <a:spLocks/>
          </p:cNvSpPr>
          <p:nvPr/>
        </p:nvSpPr>
        <p:spPr>
          <a:xfrm>
            <a:off x="141288" y="1417638"/>
            <a:ext cx="1200150" cy="1000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TP 21</a:t>
            </a:r>
          </a:p>
          <a:p>
            <a:pPr algn="ctr">
              <a:lnSpc>
                <a:spcPct val="80000"/>
              </a:lnSpc>
              <a:defRPr/>
            </a:pPr>
            <a:endParaRPr lang="es-ES" sz="600" b="1" dirty="0">
              <a:ea typeface="ＭＳ Ｐゴシック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" sz="1200" b="1" dirty="0">
                <a:ea typeface="ＭＳ Ｐゴシック" charset="-128"/>
              </a:rPr>
              <a:t>Para: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1300" dirty="0">
                <a:ea typeface="ＭＳ Ｐゴシック" charset="-128"/>
              </a:rPr>
              <a:t>Vicedecano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1300" dirty="0">
                <a:ea typeface="ＭＳ Ｐゴシック" charset="-128"/>
              </a:rPr>
              <a:t>de Grado/ Vicedecano de Postgrado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85" y="1170003"/>
            <a:ext cx="3887158" cy="236342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750560" y="2979545"/>
            <a:ext cx="2301531" cy="39472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Flecha derecha"/>
          <p:cNvSpPr/>
          <p:nvPr/>
        </p:nvSpPr>
        <p:spPr>
          <a:xfrm rot="10800000">
            <a:off x="4826000" y="3169145"/>
            <a:ext cx="919742" cy="17181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445611" y="598504"/>
            <a:ext cx="4030364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003399"/>
                </a:solidFill>
                <a:latin typeface="Arial" charset="0"/>
                <a:ea typeface="+mn-ea"/>
                <a:cs typeface="+mn-cs"/>
              </a:rPr>
              <a:t>Análisis</a:t>
            </a:r>
            <a:r>
              <a:rPr lang="es-ES" sz="2000" b="1" dirty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 y mejora del </a:t>
            </a:r>
            <a:r>
              <a:rPr lang="es-ES" sz="2000" b="1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centro </a:t>
            </a:r>
            <a:endParaRPr lang="es-ES" sz="2000" b="1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2" y="4515245"/>
            <a:ext cx="4215388" cy="200201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11 Flecha derecha"/>
          <p:cNvSpPr/>
          <p:nvPr/>
        </p:nvSpPr>
        <p:spPr>
          <a:xfrm rot="8856693">
            <a:off x="4816683" y="5318465"/>
            <a:ext cx="626352" cy="14711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0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326364" y="501147"/>
            <a:ext cx="3259371" cy="442127"/>
          </a:xfrm>
        </p:spPr>
        <p:txBody>
          <a:bodyPr/>
          <a:lstStyle/>
          <a:p>
            <a:r>
              <a:rPr lang="es-ES" sz="3600" b="1" kern="1200" dirty="0">
                <a:solidFill>
                  <a:srgbClr val="003399"/>
                </a:solidFill>
                <a:latin typeface="Arial" charset="0"/>
              </a:rPr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1600" y="1599096"/>
            <a:ext cx="8036442" cy="4458804"/>
          </a:xfrm>
        </p:spPr>
        <p:txBody>
          <a:bodyPr/>
          <a:lstStyle/>
          <a:p>
            <a:pPr marL="431800" algn="just">
              <a:buFontTx/>
              <a:buChar char="-"/>
            </a:pPr>
            <a:r>
              <a:rPr lang="es-ES" sz="2000" kern="1200" dirty="0" smtClean="0">
                <a:solidFill>
                  <a:schemeClr val="accent2"/>
                </a:solidFill>
                <a:latin typeface="+mj-lt"/>
              </a:rPr>
              <a:t>Consideramos </a:t>
            </a:r>
            <a:r>
              <a:rPr lang="es-ES" sz="2000" kern="1200" dirty="0">
                <a:solidFill>
                  <a:schemeClr val="accent2"/>
                </a:solidFill>
                <a:latin typeface="+mj-lt"/>
              </a:rPr>
              <a:t>vital la </a:t>
            </a:r>
            <a:r>
              <a:rPr lang="es-ES" sz="2000" b="1" kern="1200" dirty="0">
                <a:solidFill>
                  <a:schemeClr val="accent2"/>
                </a:solidFill>
                <a:latin typeface="+mj-lt"/>
              </a:rPr>
              <a:t>implicación de los responsables de nuestros Títulos</a:t>
            </a:r>
            <a:r>
              <a:rPr lang="es-ES" sz="2000" kern="1200" dirty="0">
                <a:solidFill>
                  <a:schemeClr val="accent2"/>
                </a:solidFill>
                <a:latin typeface="+mj-lt"/>
              </a:rPr>
              <a:t> en el diseño</a:t>
            </a:r>
            <a:r>
              <a:rPr lang="es-ES" sz="2000" kern="1200" dirty="0" smtClean="0">
                <a:solidFill>
                  <a:schemeClr val="accent2"/>
                </a:solidFill>
                <a:latin typeface="+mj-lt"/>
              </a:rPr>
              <a:t>, la implantación, el seguimiento, el análisis y </a:t>
            </a:r>
            <a:r>
              <a:rPr lang="es-ES" sz="2000" kern="1200" dirty="0">
                <a:solidFill>
                  <a:schemeClr val="accent2"/>
                </a:solidFill>
                <a:latin typeface="+mj-lt"/>
              </a:rPr>
              <a:t>la </a:t>
            </a:r>
            <a:r>
              <a:rPr lang="es-ES" sz="2000" kern="1200" smtClean="0">
                <a:solidFill>
                  <a:schemeClr val="accent2"/>
                </a:solidFill>
                <a:latin typeface="+mj-lt"/>
              </a:rPr>
              <a:t>revisión de los </a:t>
            </a:r>
            <a:r>
              <a:rPr lang="es-ES" sz="2000" kern="1200" dirty="0">
                <a:solidFill>
                  <a:schemeClr val="accent2"/>
                </a:solidFill>
                <a:latin typeface="+mj-lt"/>
              </a:rPr>
              <a:t>mismos, así como en la rendición de cuentas de los resultados obtenidos, para conseguir la mejora continua de nuestras titulaciones. </a:t>
            </a:r>
            <a:endParaRPr lang="es-ES" sz="2000" kern="1200" dirty="0" smtClean="0">
              <a:solidFill>
                <a:schemeClr val="accent2"/>
              </a:solidFill>
              <a:latin typeface="+mj-lt"/>
            </a:endParaRPr>
          </a:p>
          <a:p>
            <a:pPr marL="431800" algn="just">
              <a:buFontTx/>
              <a:buChar char="-"/>
            </a:pPr>
            <a:r>
              <a:rPr lang="es-ES" sz="2000" kern="1200" dirty="0" smtClean="0">
                <a:solidFill>
                  <a:schemeClr val="accent2"/>
                </a:solidFill>
                <a:latin typeface="+mj-lt"/>
              </a:rPr>
              <a:t>Conseguimos </a:t>
            </a:r>
            <a:r>
              <a:rPr lang="es-ES" sz="2000" kern="1200" dirty="0">
                <a:solidFill>
                  <a:schemeClr val="accent2"/>
                </a:solidFill>
                <a:latin typeface="+mj-lt"/>
              </a:rPr>
              <a:t>que las partes implicadas en la mejora continua de nuestros programas formativos, reciban y analicen de forma eficiente la información necesaria respecto a todos nuestros títulos y el Centro en general, consiguiendo así una </a:t>
            </a:r>
            <a:r>
              <a:rPr lang="es-ES" sz="2000" b="1" kern="1200" dirty="0">
                <a:solidFill>
                  <a:schemeClr val="accent2"/>
                </a:solidFill>
                <a:latin typeface="+mj-lt"/>
              </a:rPr>
              <a:t>implantación eficaz de las acciones de mejora definidas</a:t>
            </a:r>
            <a:r>
              <a:rPr lang="es-ES" sz="2000" kern="1200" dirty="0">
                <a:solidFill>
                  <a:schemeClr val="accent2"/>
                </a:solidFill>
                <a:latin typeface="+mj-lt"/>
              </a:rPr>
              <a:t> y que su planteamiento no se quede sólo en buenas intenciones.</a:t>
            </a:r>
          </a:p>
          <a:p>
            <a:pPr marL="431800" algn="just">
              <a:buFontTx/>
              <a:buChar char="-"/>
            </a:pPr>
            <a:r>
              <a:rPr lang="es-ES" sz="2000" kern="1200" dirty="0" smtClean="0">
                <a:solidFill>
                  <a:schemeClr val="accent2"/>
                </a:solidFill>
                <a:latin typeface="+mj-lt"/>
              </a:rPr>
              <a:t>Utilizamos una </a:t>
            </a:r>
            <a:r>
              <a:rPr lang="es-ES" sz="2000" b="1" kern="1200" dirty="0" smtClean="0">
                <a:solidFill>
                  <a:schemeClr val="accent2"/>
                </a:solidFill>
                <a:latin typeface="+mj-lt"/>
              </a:rPr>
              <a:t>herramienta </a:t>
            </a:r>
            <a:r>
              <a:rPr lang="es-ES" sz="2000" b="1" kern="1200" dirty="0">
                <a:solidFill>
                  <a:schemeClr val="accent2"/>
                </a:solidFill>
                <a:latin typeface="+mj-lt"/>
              </a:rPr>
              <a:t>informática </a:t>
            </a:r>
            <a:r>
              <a:rPr lang="es-ES" sz="2000" kern="1200" dirty="0">
                <a:solidFill>
                  <a:schemeClr val="accent2"/>
                </a:solidFill>
                <a:latin typeface="+mj-lt"/>
              </a:rPr>
              <a:t>necesaria que ayuda a la sistematización de las tareas para la acreditación de los títulos.</a:t>
            </a:r>
          </a:p>
        </p:txBody>
      </p:sp>
    </p:spTree>
    <p:extLst>
      <p:ext uri="{BB962C8B-B14F-4D97-AF65-F5344CB8AC3E}">
        <p14:creationId xmlns:p14="http://schemas.microsoft.com/office/powerpoint/2010/main" val="15280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730269" y="3085007"/>
            <a:ext cx="7499350" cy="131189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ct val="15000"/>
              </a:spcAft>
              <a:buClr>
                <a:srgbClr val="09C112"/>
              </a:buClr>
            </a:pPr>
            <a:r>
              <a:rPr lang="es-ES" sz="5500" b="1" dirty="0">
                <a:solidFill>
                  <a:schemeClr val="accent2"/>
                </a:solidFill>
                <a:latin typeface="Trebuchet MS" pitchFamily="34" charset="0"/>
              </a:rPr>
              <a:t>Muchas </a:t>
            </a:r>
            <a:r>
              <a:rPr lang="es-ES" sz="5500" b="1" dirty="0" smtClean="0">
                <a:solidFill>
                  <a:schemeClr val="accent2"/>
                </a:solidFill>
                <a:latin typeface="Trebuchet MS" pitchFamily="34" charset="0"/>
              </a:rPr>
              <a:t>gracias</a:t>
            </a:r>
            <a:endParaRPr lang="es-ES" sz="1600" dirty="0">
              <a:solidFill>
                <a:srgbClr val="0033CC"/>
              </a:solidFill>
              <a:latin typeface="Trebuchet MS" pitchFamily="34" charset="0"/>
            </a:endParaRPr>
          </a:p>
          <a:p>
            <a:pPr algn="ctr">
              <a:spcAft>
                <a:spcPct val="15000"/>
              </a:spcAft>
              <a:buClr>
                <a:srgbClr val="09C112"/>
              </a:buClr>
            </a:pPr>
            <a:endParaRPr lang="es-ES" sz="1600" dirty="0">
              <a:solidFill>
                <a:srgbClr val="0033CC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3013248" y="564974"/>
            <a:ext cx="6106940" cy="57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b="1" dirty="0" smtClean="0">
                <a:solidFill>
                  <a:schemeClr val="accent2"/>
                </a:solidFill>
              </a:rPr>
              <a:t>Proceso Análisis y mejora del Centro y de sus títulos 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3933032" y="4619950"/>
            <a:ext cx="104322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3216553" y="4989946"/>
            <a:ext cx="358750" cy="29711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>
            <a:off x="5332396" y="4974778"/>
            <a:ext cx="339049" cy="29408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5515574" y="4250962"/>
            <a:ext cx="0" cy="3429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3575303" y="4214697"/>
            <a:ext cx="0" cy="34290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43 Rectángulo"/>
          <p:cNvSpPr/>
          <p:nvPr/>
        </p:nvSpPr>
        <p:spPr>
          <a:xfrm>
            <a:off x="508960" y="4422412"/>
            <a:ext cx="3424074" cy="51137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Análisis y mejora del </a:t>
            </a:r>
            <a:r>
              <a:rPr lang="es-ES" b="1" dirty="0" smtClean="0"/>
              <a:t>centro</a:t>
            </a:r>
            <a:endParaRPr lang="es-ES" b="1" dirty="0"/>
          </a:p>
        </p:txBody>
      </p:sp>
      <p:sp>
        <p:nvSpPr>
          <p:cNvPr id="48" name="47 Rectángulo"/>
          <p:cNvSpPr/>
          <p:nvPr/>
        </p:nvSpPr>
        <p:spPr>
          <a:xfrm>
            <a:off x="3051703" y="5330234"/>
            <a:ext cx="2820814" cy="38904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Seguimiento del </a:t>
            </a:r>
            <a:r>
              <a:rPr lang="es-ES" b="1" dirty="0" smtClean="0"/>
              <a:t>título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5053260" y="4422412"/>
            <a:ext cx="3400737" cy="51137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Análisis y mejora del título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4023360" y="4812130"/>
            <a:ext cx="10299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8" name="17 Grupo"/>
          <p:cNvGrpSpPr/>
          <p:nvPr/>
        </p:nvGrpSpPr>
        <p:grpSpPr>
          <a:xfrm>
            <a:off x="470860" y="4994790"/>
            <a:ext cx="1247512" cy="1225299"/>
            <a:chOff x="4393500" y="3714754"/>
            <a:chExt cx="1603892" cy="1507787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500" y="3714754"/>
              <a:ext cx="1507787" cy="150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21 Rectángulo"/>
            <p:cNvSpPr/>
            <p:nvPr/>
          </p:nvSpPr>
          <p:spPr>
            <a:xfrm>
              <a:off x="4562584" y="3823431"/>
              <a:ext cx="1434808" cy="1136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kumimoji="1" lang="es-ES" sz="900" b="1" dirty="0">
                  <a:solidFill>
                    <a:srgbClr val="003366"/>
                  </a:solidFill>
                </a:rPr>
                <a:t>Informe de revisión del sistema </a:t>
              </a:r>
              <a:endParaRPr kumimoji="1" lang="es-ES" sz="900" b="1" dirty="0" smtClean="0">
                <a:solidFill>
                  <a:srgbClr val="003366"/>
                </a:solidFill>
              </a:endParaRPr>
            </a:p>
            <a:p>
              <a:pPr eaLnBrk="1" hangingPunct="1"/>
              <a:r>
                <a:rPr kumimoji="1" lang="es-ES" sz="900" b="1" dirty="0" smtClean="0">
                  <a:solidFill>
                    <a:srgbClr val="003366"/>
                  </a:solidFill>
                </a:rPr>
                <a:t>por </a:t>
              </a:r>
              <a:r>
                <a:rPr kumimoji="1" lang="es-ES" sz="900" b="1" dirty="0">
                  <a:solidFill>
                    <a:srgbClr val="003366"/>
                  </a:solidFill>
                </a:rPr>
                <a:t>la </a:t>
              </a:r>
              <a:endParaRPr kumimoji="1" lang="es-ES" sz="900" b="1" dirty="0" smtClean="0">
                <a:solidFill>
                  <a:srgbClr val="003366"/>
                </a:solidFill>
              </a:endParaRPr>
            </a:p>
            <a:p>
              <a:pPr eaLnBrk="1" hangingPunct="1"/>
              <a:r>
                <a:rPr kumimoji="1" lang="es-ES" sz="900" b="1" dirty="0" smtClean="0">
                  <a:solidFill>
                    <a:srgbClr val="003366"/>
                  </a:solidFill>
                </a:rPr>
                <a:t>Junta de</a:t>
              </a:r>
            </a:p>
            <a:p>
              <a:pPr eaLnBrk="1" hangingPunct="1"/>
              <a:r>
                <a:rPr kumimoji="1" lang="es-ES" sz="900" b="1" dirty="0" smtClean="0">
                  <a:solidFill>
                    <a:srgbClr val="003366"/>
                  </a:solidFill>
                </a:rPr>
                <a:t>Facultad</a:t>
              </a:r>
              <a:endParaRPr kumimoji="1" lang="es-ES" sz="9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23" name="22 Rectángulo redondeado"/>
          <p:cNvSpPr/>
          <p:nvPr/>
        </p:nvSpPr>
        <p:spPr>
          <a:xfrm>
            <a:off x="470860" y="1310278"/>
            <a:ext cx="3841898" cy="29416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000" b="1" dirty="0" smtClean="0"/>
              <a:t> </a:t>
            </a:r>
            <a:r>
              <a:rPr lang="es-ES" sz="1200" dirty="0" smtClean="0">
                <a:solidFill>
                  <a:schemeClr val="tx1"/>
                </a:solidFill>
              </a:rPr>
              <a:t>1</a:t>
            </a:r>
            <a:r>
              <a:rPr lang="es-ES" sz="1200" dirty="0">
                <a:solidFill>
                  <a:schemeClr val="tx1"/>
                </a:solidFill>
              </a:rPr>
              <a:t>. Análisis de los resultados de los títulos del centro: </a:t>
            </a:r>
            <a:endParaRPr lang="es-ES" sz="1200" dirty="0" smtClean="0">
              <a:solidFill>
                <a:schemeClr val="tx1"/>
              </a:solidFill>
            </a:endParaRPr>
          </a:p>
          <a:p>
            <a:pPr algn="just"/>
            <a:endParaRPr lang="es-ES" sz="1000" dirty="0">
              <a:solidFill>
                <a:schemeClr val="tx1"/>
              </a:solidFill>
            </a:endParaRPr>
          </a:p>
          <a:p>
            <a:pPr marL="182563" lvl="0" algn="just">
              <a:spcBef>
                <a:spcPts val="0"/>
              </a:spcBef>
            </a:pPr>
            <a:r>
              <a:rPr lang="es-ES" sz="1200" dirty="0" smtClean="0">
                <a:solidFill>
                  <a:schemeClr val="tx1"/>
                </a:solidFill>
              </a:rPr>
              <a:t>- Grupos </a:t>
            </a:r>
            <a:r>
              <a:rPr lang="es-ES" sz="1200" dirty="0">
                <a:solidFill>
                  <a:schemeClr val="tx1"/>
                </a:solidFill>
              </a:rPr>
              <a:t>de </a:t>
            </a:r>
            <a:r>
              <a:rPr lang="es-ES" sz="1200" dirty="0" smtClean="0">
                <a:solidFill>
                  <a:schemeClr val="tx1"/>
                </a:solidFill>
              </a:rPr>
              <a:t>interés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smtClean="0">
                <a:solidFill>
                  <a:schemeClr val="tx1"/>
                </a:solidFill>
              </a:rPr>
              <a:t>(encuestas </a:t>
            </a:r>
            <a:r>
              <a:rPr lang="es-ES" sz="1200" dirty="0">
                <a:solidFill>
                  <a:schemeClr val="tx1"/>
                </a:solidFill>
              </a:rPr>
              <a:t>de </a:t>
            </a:r>
            <a:r>
              <a:rPr lang="es-ES" sz="1200" dirty="0" smtClean="0">
                <a:solidFill>
                  <a:schemeClr val="tx1"/>
                </a:solidFill>
              </a:rPr>
              <a:t>satisfacción, sugerencias/reclamaciones </a:t>
            </a:r>
            <a:r>
              <a:rPr lang="es-ES" sz="1200" dirty="0">
                <a:solidFill>
                  <a:schemeClr val="tx1"/>
                </a:solidFill>
              </a:rPr>
              <a:t>de los grupos de </a:t>
            </a:r>
            <a:r>
              <a:rPr lang="es-ES" sz="1200" dirty="0" smtClean="0">
                <a:solidFill>
                  <a:schemeClr val="tx1"/>
                </a:solidFill>
              </a:rPr>
              <a:t>interés).</a:t>
            </a:r>
            <a:endParaRPr lang="es-ES" sz="1200" dirty="0">
              <a:solidFill>
                <a:schemeClr val="tx1"/>
              </a:solidFill>
            </a:endParaRPr>
          </a:p>
          <a:p>
            <a:pPr marL="354013" indent="-171450" algn="just">
              <a:spcBef>
                <a:spcPts val="600"/>
              </a:spcBef>
              <a:buFontTx/>
              <a:buChar char="-"/>
            </a:pPr>
            <a:r>
              <a:rPr lang="es-ES" sz="1200" dirty="0">
                <a:solidFill>
                  <a:schemeClr val="tx1"/>
                </a:solidFill>
              </a:rPr>
              <a:t>D</a:t>
            </a:r>
            <a:r>
              <a:rPr lang="es-ES" sz="1200" dirty="0" smtClean="0">
                <a:solidFill>
                  <a:schemeClr val="tx1"/>
                </a:solidFill>
              </a:rPr>
              <a:t>esempeño </a:t>
            </a:r>
            <a:r>
              <a:rPr lang="es-ES" sz="1200" dirty="0">
                <a:solidFill>
                  <a:schemeClr val="tx1"/>
                </a:solidFill>
              </a:rPr>
              <a:t>de los </a:t>
            </a:r>
            <a:r>
              <a:rPr lang="es-ES" sz="1200" dirty="0" smtClean="0">
                <a:solidFill>
                  <a:schemeClr val="tx1"/>
                </a:solidFill>
              </a:rPr>
              <a:t>procesos</a:t>
            </a:r>
            <a:r>
              <a:rPr lang="es-ES" sz="1200" dirty="0">
                <a:solidFill>
                  <a:schemeClr val="tx1"/>
                </a:solidFill>
              </a:rPr>
              <a:t>.</a:t>
            </a:r>
            <a:endParaRPr lang="es-ES" sz="1200" dirty="0" smtClean="0">
              <a:solidFill>
                <a:schemeClr val="tx1"/>
              </a:solidFill>
            </a:endParaRPr>
          </a:p>
          <a:p>
            <a:pPr marL="354013" indent="-171450" algn="just">
              <a:spcBef>
                <a:spcPts val="600"/>
              </a:spcBef>
              <a:buFontTx/>
              <a:buChar char="-"/>
            </a:pPr>
            <a:r>
              <a:rPr lang="es-ES" sz="1200" dirty="0" smtClean="0">
                <a:solidFill>
                  <a:schemeClr val="tx1"/>
                </a:solidFill>
              </a:rPr>
              <a:t>Etc.</a:t>
            </a:r>
            <a:endParaRPr lang="es-ES" sz="12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buNone/>
            </a:pPr>
            <a:r>
              <a:rPr lang="es-ES" sz="1200" dirty="0" smtClean="0">
                <a:solidFill>
                  <a:schemeClr val="tx1"/>
                </a:solidFill>
              </a:rPr>
              <a:t>2</a:t>
            </a:r>
            <a:r>
              <a:rPr lang="es-ES" sz="1200" dirty="0">
                <a:solidFill>
                  <a:schemeClr val="tx1"/>
                </a:solidFill>
              </a:rPr>
              <a:t>. Resultados del </a:t>
            </a:r>
            <a:r>
              <a:rPr lang="es-ES" sz="1200" dirty="0" smtClean="0">
                <a:solidFill>
                  <a:schemeClr val="tx1"/>
                </a:solidFill>
              </a:rPr>
              <a:t>análisis.</a:t>
            </a:r>
          </a:p>
          <a:p>
            <a:pPr algn="just">
              <a:spcBef>
                <a:spcPts val="600"/>
              </a:spcBef>
              <a:buNone/>
            </a:pPr>
            <a:r>
              <a:rPr lang="es-ES" sz="1200" dirty="0" smtClean="0">
                <a:solidFill>
                  <a:schemeClr val="tx1"/>
                </a:solidFill>
              </a:rPr>
              <a:t>3</a:t>
            </a:r>
            <a:r>
              <a:rPr lang="es-ES" sz="1200" dirty="0">
                <a:solidFill>
                  <a:schemeClr val="tx1"/>
                </a:solidFill>
              </a:rPr>
              <a:t>. Aprobación de los Informes de Seguimiento de los títulos</a:t>
            </a:r>
            <a:r>
              <a:rPr lang="es-ES" sz="1200" dirty="0" smtClean="0">
                <a:solidFill>
                  <a:schemeClr val="tx1"/>
                </a:solidFill>
              </a:rPr>
              <a:t>.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4751996" y="1310278"/>
            <a:ext cx="3816258" cy="29416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1200" b="1" dirty="0" smtClean="0"/>
              <a:t> </a:t>
            </a:r>
            <a:r>
              <a:rPr lang="es-ES" sz="1200" dirty="0" smtClean="0">
                <a:solidFill>
                  <a:schemeClr val="tx1"/>
                </a:solidFill>
              </a:rPr>
              <a:t>1. </a:t>
            </a:r>
            <a:r>
              <a:rPr lang="es-ES" sz="1200" dirty="0" smtClean="0"/>
              <a:t>Análisis </a:t>
            </a:r>
            <a:r>
              <a:rPr lang="es-ES" sz="1200" dirty="0"/>
              <a:t>de los resultados obtenidos en el título</a:t>
            </a:r>
            <a:r>
              <a:rPr lang="es-ES" sz="1200" dirty="0" smtClean="0"/>
              <a:t>:</a:t>
            </a:r>
          </a:p>
          <a:p>
            <a:pPr lvl="0"/>
            <a:endParaRPr lang="es-ES" sz="1000" dirty="0"/>
          </a:p>
          <a:p>
            <a:pPr marL="182563" lvl="0" algn="just">
              <a:spcBef>
                <a:spcPts val="300"/>
              </a:spcBef>
            </a:pPr>
            <a:r>
              <a:rPr lang="es-ES" sz="1200" dirty="0" smtClean="0"/>
              <a:t>- </a:t>
            </a:r>
            <a:r>
              <a:rPr lang="es-ES" sz="1200" dirty="0">
                <a:solidFill>
                  <a:schemeClr val="tx1"/>
                </a:solidFill>
              </a:rPr>
              <a:t>Las encuestas de satisfacción de los grupos de interés.</a:t>
            </a:r>
          </a:p>
          <a:p>
            <a:pPr marL="182563" lvl="0" algn="just">
              <a:spcBef>
                <a:spcPts val="300"/>
              </a:spcBef>
            </a:pPr>
            <a:r>
              <a:rPr lang="es-ES" sz="1200" dirty="0">
                <a:solidFill>
                  <a:schemeClr val="tx1"/>
                </a:solidFill>
              </a:rPr>
              <a:t>- Las sugerencias/reclamaciones recibidas de los diferentes grupos de interés.</a:t>
            </a:r>
          </a:p>
          <a:p>
            <a:pPr marL="354013" lvl="0" indent="-171450" algn="just">
              <a:spcBef>
                <a:spcPts val="300"/>
              </a:spcBef>
              <a:buFontTx/>
              <a:buChar char="-"/>
            </a:pPr>
            <a:r>
              <a:rPr lang="es-ES" sz="1200" dirty="0">
                <a:solidFill>
                  <a:schemeClr val="tx1"/>
                </a:solidFill>
              </a:rPr>
              <a:t>Las recomendaciones de las agencias,</a:t>
            </a:r>
          </a:p>
          <a:p>
            <a:pPr marL="354013" lvl="0" indent="-171450" algn="just">
              <a:spcBef>
                <a:spcPts val="300"/>
              </a:spcBef>
              <a:buFontTx/>
              <a:buChar char="-"/>
            </a:pPr>
            <a:r>
              <a:rPr lang="es-ES" sz="1200" dirty="0">
                <a:solidFill>
                  <a:schemeClr val="tx1"/>
                </a:solidFill>
              </a:rPr>
              <a:t>Etc.</a:t>
            </a:r>
          </a:p>
          <a:p>
            <a:pPr marL="182563" lvl="0" algn="just">
              <a:spcBef>
                <a:spcPts val="200"/>
              </a:spcBef>
            </a:pPr>
            <a:endParaRPr lang="es-ES" sz="1000" dirty="0">
              <a:solidFill>
                <a:schemeClr val="tx1"/>
              </a:solidFill>
            </a:endParaRPr>
          </a:p>
          <a:p>
            <a:pPr marL="182563" lvl="0" algn="just">
              <a:spcBef>
                <a:spcPts val="200"/>
              </a:spcBef>
            </a:pPr>
            <a:r>
              <a:rPr lang="es-ES" sz="1200" dirty="0" smtClean="0"/>
              <a:t>2. Resultados </a:t>
            </a:r>
            <a:r>
              <a:rPr lang="es-ES" sz="1200" dirty="0"/>
              <a:t>del análisis realizado (valoraciones</a:t>
            </a:r>
            <a:r>
              <a:rPr lang="es-ES" sz="1200" dirty="0" smtClean="0"/>
              <a:t>).</a:t>
            </a:r>
            <a:endParaRPr lang="es-ES" sz="1200" dirty="0"/>
          </a:p>
          <a:p>
            <a:pPr marL="182563" algn="just">
              <a:spcBef>
                <a:spcPts val="200"/>
              </a:spcBef>
            </a:pPr>
            <a:endParaRPr lang="es-ES" sz="1200" dirty="0"/>
          </a:p>
        </p:txBody>
      </p:sp>
      <p:grpSp>
        <p:nvGrpSpPr>
          <p:cNvPr id="25" name="24 Grupo"/>
          <p:cNvGrpSpPr/>
          <p:nvPr/>
        </p:nvGrpSpPr>
        <p:grpSpPr>
          <a:xfrm>
            <a:off x="6066718" y="5307704"/>
            <a:ext cx="1172761" cy="1225299"/>
            <a:chOff x="4393500" y="3714754"/>
            <a:chExt cx="1603892" cy="1507787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500" y="3714754"/>
              <a:ext cx="1507787" cy="150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26 Rectángulo"/>
            <p:cNvSpPr/>
            <p:nvPr/>
          </p:nvSpPr>
          <p:spPr>
            <a:xfrm>
              <a:off x="4562584" y="3823431"/>
              <a:ext cx="1434808" cy="965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s-ES" sz="900" b="1" dirty="0" smtClean="0">
                  <a:solidFill>
                    <a:srgbClr val="003366"/>
                  </a:solidFill>
                </a:rPr>
                <a:t>Informe</a:t>
              </a:r>
            </a:p>
            <a:p>
              <a:r>
                <a:rPr kumimoji="1" lang="es-ES" sz="900" b="1" dirty="0" smtClean="0">
                  <a:solidFill>
                    <a:srgbClr val="003366"/>
                  </a:solidFill>
                </a:rPr>
                <a:t> de</a:t>
              </a:r>
            </a:p>
            <a:p>
              <a:r>
                <a:rPr kumimoji="1" lang="es-ES" sz="900" b="1" dirty="0" smtClean="0">
                  <a:solidFill>
                    <a:srgbClr val="003366"/>
                  </a:solidFill>
                </a:rPr>
                <a:t> seguimiento</a:t>
              </a:r>
            </a:p>
            <a:p>
              <a:r>
                <a:rPr kumimoji="1" lang="es-ES" sz="900" b="1" dirty="0" smtClean="0">
                  <a:solidFill>
                    <a:srgbClr val="003366"/>
                  </a:solidFill>
                </a:rPr>
                <a:t> </a:t>
              </a:r>
              <a:r>
                <a:rPr kumimoji="1" lang="es-ES" sz="900" b="1" dirty="0">
                  <a:solidFill>
                    <a:srgbClr val="003366"/>
                  </a:solidFill>
                </a:rPr>
                <a:t>del título</a:t>
              </a:r>
            </a:p>
            <a:p>
              <a:endParaRPr lang="es-ES" sz="900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7783962" y="4994790"/>
            <a:ext cx="921380" cy="962656"/>
            <a:chOff x="4393501" y="3714755"/>
            <a:chExt cx="1184593" cy="1184593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501" y="3714755"/>
              <a:ext cx="1184593" cy="118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Rectángulo"/>
            <p:cNvSpPr/>
            <p:nvPr/>
          </p:nvSpPr>
          <p:spPr>
            <a:xfrm>
              <a:off x="4562584" y="3823431"/>
              <a:ext cx="853191" cy="624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kumimoji="1" lang="es-ES" sz="900" b="1" dirty="0">
                  <a:solidFill>
                    <a:srgbClr val="003366"/>
                  </a:solidFill>
                </a:rPr>
                <a:t>Acta </a:t>
              </a:r>
              <a:endParaRPr kumimoji="1" lang="es-ES" sz="900" b="1" dirty="0" smtClean="0">
                <a:solidFill>
                  <a:srgbClr val="003366"/>
                </a:solidFill>
              </a:endParaRPr>
            </a:p>
            <a:p>
              <a:pPr eaLnBrk="1" hangingPunct="1"/>
              <a:r>
                <a:rPr kumimoji="1" lang="es-ES" sz="900" b="1" dirty="0" smtClean="0">
                  <a:solidFill>
                    <a:srgbClr val="003366"/>
                  </a:solidFill>
                </a:rPr>
                <a:t>de</a:t>
              </a:r>
            </a:p>
            <a:p>
              <a:pPr eaLnBrk="1" hangingPunct="1"/>
              <a:r>
                <a:rPr kumimoji="1" lang="es-ES" sz="900" b="1" dirty="0" smtClean="0">
                  <a:solidFill>
                    <a:srgbClr val="003366"/>
                  </a:solidFill>
                </a:rPr>
                <a:t>reunión</a:t>
              </a:r>
              <a:endParaRPr kumimoji="1" lang="es-ES" sz="9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33" name="32 Rectángulo"/>
          <p:cNvSpPr/>
          <p:nvPr/>
        </p:nvSpPr>
        <p:spPr>
          <a:xfrm>
            <a:off x="3358612" y="5962967"/>
            <a:ext cx="2236633" cy="392063"/>
          </a:xfrm>
          <a:prstGeom prst="rect">
            <a:avLst/>
          </a:prstGeom>
          <a:solidFill>
            <a:srgbClr val="2A9C24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Acciones de mejora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509756" y="5757383"/>
            <a:ext cx="1" cy="20894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49" grpId="0" animBg="1"/>
      <p:bldP spid="23" grpId="0" animBg="1"/>
      <p:bldP spid="24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41288" y="1417638"/>
            <a:ext cx="1200150" cy="1000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TP85</a:t>
            </a:r>
            <a:endParaRPr lang="es-ES" sz="2000" b="1" i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algn="ctr">
              <a:lnSpc>
                <a:spcPct val="80000"/>
              </a:lnSpc>
              <a:defRPr/>
            </a:pPr>
            <a:endParaRPr lang="es-ES" sz="600" b="1" dirty="0">
              <a:ea typeface="ＭＳ Ｐゴシック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" sz="1200" b="1" dirty="0">
                <a:ea typeface="ＭＳ Ｐゴシック" charset="-128"/>
              </a:rPr>
              <a:t>Para: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1300" dirty="0">
                <a:ea typeface="ＭＳ Ｐゴシック" charset="-128"/>
              </a:rPr>
              <a:t>Vicedecano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1300" dirty="0">
                <a:ea typeface="ＭＳ Ｐゴシック" charset="-128"/>
              </a:rPr>
              <a:t>de Grado/ Vicedecano de Postgrado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"/>
          <a:stretch/>
        </p:blipFill>
        <p:spPr bwMode="auto">
          <a:xfrm>
            <a:off x="1453413" y="2196353"/>
            <a:ext cx="6718433" cy="4136591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3293748" y="685131"/>
            <a:ext cx="5491496" cy="5715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003399"/>
                </a:solidFill>
                <a:latin typeface="Arial" charset="0"/>
                <a:ea typeface="+mn-ea"/>
                <a:cs typeface="+mn-cs"/>
              </a:rPr>
              <a:t>Análisis</a:t>
            </a:r>
            <a:r>
              <a:rPr lang="es-ES" sz="2000" b="1" dirty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 y mejora del Centro y de sus títulos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48" y="1129741"/>
            <a:ext cx="3802636" cy="224872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 rot="12501156">
            <a:off x="7003629" y="2793261"/>
            <a:ext cx="739053" cy="1659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0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 txBox="1">
            <a:spLocks/>
          </p:cNvSpPr>
          <p:nvPr/>
        </p:nvSpPr>
        <p:spPr bwMode="auto">
          <a:xfrm>
            <a:off x="201613" y="1411288"/>
            <a:ext cx="1200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sz="120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3975" y="1339850"/>
            <a:ext cx="1200150" cy="1000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TP </a:t>
            </a:r>
          </a:p>
          <a:p>
            <a:pPr algn="ctr">
              <a:lnSpc>
                <a:spcPct val="80000"/>
              </a:lnSpc>
              <a:defRPr/>
            </a:pPr>
            <a:endParaRPr lang="es-ES" sz="600" b="1" dirty="0">
              <a:ea typeface="ＭＳ Ｐゴシック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" sz="1200" b="1" dirty="0">
                <a:ea typeface="ＭＳ Ｐゴシック" charset="-128"/>
              </a:rPr>
              <a:t>Para: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1300" dirty="0">
                <a:ea typeface="ＭＳ Ｐゴシック" charset="-128"/>
              </a:rPr>
              <a:t>Coordinador de grado/Director de máster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25" y="1509528"/>
            <a:ext cx="7181850" cy="4573637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445611" y="598504"/>
            <a:ext cx="4030364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003399"/>
                </a:solidFill>
                <a:latin typeface="Arial" charset="0"/>
                <a:ea typeface="+mn-ea"/>
                <a:cs typeface="+mn-cs"/>
              </a:rPr>
              <a:t>Análisis</a:t>
            </a:r>
            <a:r>
              <a:rPr lang="es-ES" sz="2000" b="1" dirty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 y mejora del </a:t>
            </a:r>
            <a:r>
              <a:rPr lang="es-ES" sz="2000" b="1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título</a:t>
            </a:r>
            <a:endParaRPr lang="es-ES" sz="2000" b="1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5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1 Título"/>
          <p:cNvSpPr txBox="1">
            <a:spLocks/>
          </p:cNvSpPr>
          <p:nvPr/>
        </p:nvSpPr>
        <p:spPr bwMode="auto">
          <a:xfrm>
            <a:off x="201613" y="1411288"/>
            <a:ext cx="1200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sz="120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12725" y="1339850"/>
            <a:ext cx="1200150" cy="1000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TP 21</a:t>
            </a:r>
          </a:p>
          <a:p>
            <a:pPr algn="ctr">
              <a:lnSpc>
                <a:spcPct val="80000"/>
              </a:lnSpc>
              <a:defRPr/>
            </a:pPr>
            <a:endParaRPr lang="es-ES" sz="600" b="1" dirty="0">
              <a:ea typeface="ＭＳ Ｐゴシック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" sz="1200" b="1" dirty="0">
                <a:ea typeface="ＭＳ Ｐゴシック" charset="-128"/>
              </a:rPr>
              <a:t>Para: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1300" dirty="0">
                <a:ea typeface="ＭＳ Ｐゴシック" charset="-128"/>
              </a:rPr>
              <a:t>Coordinador de grado/Director de máster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67" y="1077476"/>
            <a:ext cx="4078250" cy="240646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805443" y="2208711"/>
            <a:ext cx="1458197" cy="29910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495595"/>
            <a:ext cx="5432118" cy="174415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3" y="4539615"/>
            <a:ext cx="5919695" cy="1884936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71" y="4106598"/>
            <a:ext cx="4195176" cy="2555459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40" y="3637038"/>
            <a:ext cx="1800225" cy="520021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539615"/>
            <a:ext cx="2047875" cy="478939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356815"/>
            <a:ext cx="2295525" cy="47625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Flecha derecha"/>
          <p:cNvSpPr/>
          <p:nvPr/>
        </p:nvSpPr>
        <p:spPr>
          <a:xfrm rot="3452122">
            <a:off x="5787571" y="2988424"/>
            <a:ext cx="1261959" cy="1750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445611" y="598504"/>
            <a:ext cx="4030364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003399"/>
                </a:solidFill>
                <a:latin typeface="Arial" charset="0"/>
                <a:ea typeface="+mn-ea"/>
                <a:cs typeface="+mn-cs"/>
              </a:rPr>
              <a:t>Análisis</a:t>
            </a:r>
            <a:r>
              <a:rPr lang="es-ES" sz="2000" b="1" dirty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 y mejora del </a:t>
            </a:r>
            <a:r>
              <a:rPr lang="es-ES" sz="2000" b="1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título</a:t>
            </a:r>
            <a:endParaRPr lang="es-ES" sz="2000" b="1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15 Flecha derecha"/>
          <p:cNvSpPr/>
          <p:nvPr/>
        </p:nvSpPr>
        <p:spPr>
          <a:xfrm rot="7198845">
            <a:off x="3650401" y="3440367"/>
            <a:ext cx="2359340" cy="15794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9766178">
            <a:off x="4261008" y="2227457"/>
            <a:ext cx="544678" cy="1325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 txBox="1">
            <a:spLocks/>
          </p:cNvSpPr>
          <p:nvPr/>
        </p:nvSpPr>
        <p:spPr bwMode="auto">
          <a:xfrm>
            <a:off x="212725" y="1539875"/>
            <a:ext cx="1200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sz="120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12725" y="1525588"/>
            <a:ext cx="1200150" cy="1000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TS </a:t>
            </a:r>
          </a:p>
          <a:p>
            <a:pPr algn="ctr">
              <a:lnSpc>
                <a:spcPct val="80000"/>
              </a:lnSpc>
              <a:defRPr/>
            </a:pPr>
            <a:endParaRPr lang="es-ES" sz="600" b="1" dirty="0">
              <a:ea typeface="ＭＳ Ｐゴシック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" sz="1200" b="1" dirty="0">
                <a:ea typeface="ＭＳ Ｐゴシック" charset="-128"/>
              </a:rPr>
              <a:t>Para: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1300" dirty="0">
                <a:ea typeface="ＭＳ Ｐゴシック" charset="-128"/>
              </a:rPr>
              <a:t>Notifica por mail a los asistentes convocados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670438"/>
            <a:ext cx="6523037" cy="4237037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11" y="4883973"/>
            <a:ext cx="3365532" cy="95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445611" y="598504"/>
            <a:ext cx="4030364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003399"/>
                </a:solidFill>
                <a:latin typeface="Arial" charset="0"/>
                <a:ea typeface="+mn-ea"/>
                <a:cs typeface="+mn-cs"/>
              </a:rPr>
              <a:t>Análisis</a:t>
            </a:r>
            <a:r>
              <a:rPr lang="es-ES" sz="2000" b="1" dirty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 y mejora del </a:t>
            </a:r>
            <a:r>
              <a:rPr lang="es-ES" sz="2000" b="1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título</a:t>
            </a:r>
            <a:endParaRPr lang="es-ES" sz="2000" b="1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861955" y="3808705"/>
            <a:ext cx="85502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solidFill>
                  <a:schemeClr val="bg1">
                    <a:lumMod val="50000"/>
                  </a:schemeClr>
                </a:solidFill>
              </a:rPr>
              <a:t>2013-2014</a:t>
            </a:r>
            <a:endParaRPr lang="es-E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37" y="1977471"/>
            <a:ext cx="6227347" cy="3699616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1 Título"/>
          <p:cNvSpPr txBox="1">
            <a:spLocks/>
          </p:cNvSpPr>
          <p:nvPr/>
        </p:nvSpPr>
        <p:spPr bwMode="auto">
          <a:xfrm>
            <a:off x="201613" y="1411288"/>
            <a:ext cx="1200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sz="120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0225" y="1339850"/>
            <a:ext cx="1200150" cy="1000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TP 21</a:t>
            </a:r>
          </a:p>
          <a:p>
            <a:pPr algn="ctr">
              <a:lnSpc>
                <a:spcPct val="80000"/>
              </a:lnSpc>
              <a:defRPr/>
            </a:pPr>
            <a:endParaRPr lang="es-ES" sz="600" b="1" dirty="0">
              <a:ea typeface="ＭＳ Ｐゴシック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" sz="1200" b="1" dirty="0">
                <a:ea typeface="ＭＳ Ｐゴシック" charset="-128"/>
              </a:rPr>
              <a:t>Para: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1300" dirty="0">
                <a:ea typeface="ＭＳ Ｐゴシック" charset="-128"/>
              </a:rPr>
              <a:t>Coordinador de grado/Director de máster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67" y="1071746"/>
            <a:ext cx="4298550" cy="253645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615117" y="2685313"/>
            <a:ext cx="2149275" cy="305537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Flecha derecha"/>
          <p:cNvSpPr/>
          <p:nvPr/>
        </p:nvSpPr>
        <p:spPr>
          <a:xfrm rot="7865363">
            <a:off x="4552233" y="3233482"/>
            <a:ext cx="799497" cy="16909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445611" y="598504"/>
            <a:ext cx="4030364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003399"/>
                </a:solidFill>
                <a:latin typeface="Arial" charset="0"/>
                <a:ea typeface="+mn-ea"/>
                <a:cs typeface="+mn-cs"/>
              </a:rPr>
              <a:t>Análisis</a:t>
            </a:r>
            <a:r>
              <a:rPr lang="es-ES" sz="2000" b="1" dirty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 y mejora del </a:t>
            </a:r>
            <a:r>
              <a:rPr lang="es-ES" sz="2000" b="1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título</a:t>
            </a:r>
            <a:endParaRPr lang="es-ES" sz="2000" b="1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00" y="4498586"/>
            <a:ext cx="3179762" cy="2024867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5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1 Título"/>
          <p:cNvSpPr txBox="1">
            <a:spLocks/>
          </p:cNvSpPr>
          <p:nvPr/>
        </p:nvSpPr>
        <p:spPr bwMode="auto">
          <a:xfrm>
            <a:off x="201613" y="1411288"/>
            <a:ext cx="1200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sz="120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12725" y="1339850"/>
            <a:ext cx="1200150" cy="10001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TP 21</a:t>
            </a:r>
          </a:p>
          <a:p>
            <a:pPr algn="ctr">
              <a:lnSpc>
                <a:spcPct val="80000"/>
              </a:lnSpc>
              <a:defRPr/>
            </a:pPr>
            <a:endParaRPr lang="es-ES" sz="600" b="1" dirty="0">
              <a:ea typeface="ＭＳ Ｐゴシック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" sz="1200" b="1" dirty="0">
                <a:ea typeface="ＭＳ Ｐゴシック" charset="-128"/>
              </a:rPr>
              <a:t>Para: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1300" dirty="0" smtClean="0">
                <a:ea typeface="ＭＳ Ｐゴシック" charset="-128"/>
              </a:rPr>
              <a:t>Equipo de seguimiento</a:t>
            </a:r>
            <a:endParaRPr lang="es-ES" sz="1300" dirty="0">
              <a:ea typeface="ＭＳ Ｐゴシック" charset="-128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69212" y="3197905"/>
            <a:ext cx="313066" cy="2753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Flecha derecha"/>
          <p:cNvSpPr/>
          <p:nvPr/>
        </p:nvSpPr>
        <p:spPr>
          <a:xfrm rot="7633827">
            <a:off x="3142863" y="3567642"/>
            <a:ext cx="344437" cy="12353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1419224" y="1739517"/>
            <a:ext cx="7116857" cy="4350385"/>
            <a:chOff x="1419224" y="1739517"/>
            <a:chExt cx="7116857" cy="43503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4" y="1739517"/>
              <a:ext cx="7116857" cy="4350385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517" y="4955341"/>
              <a:ext cx="4026884" cy="1134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4445611" y="598504"/>
            <a:ext cx="4030364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003399"/>
                </a:solidFill>
                <a:latin typeface="Arial" charset="0"/>
                <a:ea typeface="+mn-ea"/>
                <a:cs typeface="+mn-cs"/>
              </a:rPr>
              <a:t>Análisis</a:t>
            </a:r>
            <a:r>
              <a:rPr lang="es-ES" sz="2000" b="1" dirty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 y mejora del </a:t>
            </a:r>
            <a:r>
              <a:rPr lang="es-ES" sz="2000" b="1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título</a:t>
            </a:r>
            <a:endParaRPr lang="es-ES" sz="2000" b="1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5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341436" y="1917699"/>
            <a:ext cx="7432863" cy="4304969"/>
            <a:chOff x="1341436" y="1917699"/>
            <a:chExt cx="7432863" cy="430496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6" y="1917699"/>
              <a:ext cx="7432863" cy="4304969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320" y="3126038"/>
              <a:ext cx="2314667" cy="41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1 Título"/>
          <p:cNvSpPr txBox="1">
            <a:spLocks/>
          </p:cNvSpPr>
          <p:nvPr/>
        </p:nvSpPr>
        <p:spPr>
          <a:xfrm>
            <a:off x="141288" y="1417638"/>
            <a:ext cx="1200150" cy="1000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TP</a:t>
            </a:r>
            <a:endParaRPr lang="es-ES" sz="2000" b="1" i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algn="ctr">
              <a:lnSpc>
                <a:spcPct val="80000"/>
              </a:lnSpc>
              <a:defRPr/>
            </a:pPr>
            <a:endParaRPr lang="es-ES" sz="600" b="1" dirty="0">
              <a:ea typeface="ＭＳ Ｐゴシック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" sz="1200" b="1" dirty="0">
                <a:ea typeface="ＭＳ Ｐゴシック" charset="-128"/>
              </a:rPr>
              <a:t>Para: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1300" dirty="0">
                <a:ea typeface="ＭＳ Ｐゴシック" charset="-128"/>
              </a:rPr>
              <a:t>Vicedecano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1300" dirty="0">
                <a:ea typeface="ＭＳ Ｐゴシック" charset="-128"/>
              </a:rPr>
              <a:t>de Grado/ Vicedecano de Postgrado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160822" y="4180115"/>
            <a:ext cx="653142" cy="683429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Flecha derecha"/>
          <p:cNvSpPr/>
          <p:nvPr/>
        </p:nvSpPr>
        <p:spPr>
          <a:xfrm rot="5400000">
            <a:off x="7111922" y="5298393"/>
            <a:ext cx="1002868" cy="1331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533906" y="5864435"/>
            <a:ext cx="3218213" cy="346358"/>
          </a:xfrm>
          <a:prstGeom prst="rect">
            <a:avLst/>
          </a:prstGeom>
          <a:solidFill>
            <a:schemeClr val="accent3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00" b="1" dirty="0" smtClean="0">
                <a:solidFill>
                  <a:schemeClr val="accent2"/>
                </a:solidFill>
              </a:rPr>
              <a:t>Acceda a la lupa para revisar el acta enviada por el coordinador de grado/director de máster</a:t>
            </a:r>
            <a:endParaRPr lang="es-ES" sz="1000" b="1" dirty="0">
              <a:solidFill>
                <a:schemeClr val="accent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22" y="1275882"/>
            <a:ext cx="4242997" cy="281397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</p:pic>
      <p:sp>
        <p:nvSpPr>
          <p:cNvPr id="7" name="6 Rectángulo"/>
          <p:cNvSpPr/>
          <p:nvPr/>
        </p:nvSpPr>
        <p:spPr>
          <a:xfrm>
            <a:off x="4556622" y="2590221"/>
            <a:ext cx="1606666" cy="288496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95" y="1333161"/>
            <a:ext cx="2594964" cy="41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4445611" y="598504"/>
            <a:ext cx="4030364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003399"/>
                </a:solidFill>
                <a:latin typeface="Arial" charset="0"/>
                <a:ea typeface="+mn-ea"/>
                <a:cs typeface="+mn-cs"/>
              </a:rPr>
              <a:t>Análisis</a:t>
            </a:r>
            <a:r>
              <a:rPr lang="es-ES" sz="2000" b="1" dirty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 y mejora del </a:t>
            </a:r>
            <a:r>
              <a:rPr lang="es-ES" sz="2000" b="1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centro </a:t>
            </a:r>
            <a:endParaRPr lang="es-ES" sz="2000" b="1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Flecha derecha"/>
          <p:cNvSpPr/>
          <p:nvPr/>
        </p:nvSpPr>
        <p:spPr>
          <a:xfrm rot="8150105">
            <a:off x="3982072" y="3020875"/>
            <a:ext cx="784560" cy="1317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6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General">
  <a:themeElements>
    <a:clrScheme name="Tema de Offic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C3300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5415</TotalTime>
  <Words>448</Words>
  <Application>Microsoft Office PowerPoint</Application>
  <PresentationFormat>Presentación en pantalla (4:3)</PresentationFormat>
  <Paragraphs>100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PresentacionGeneral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Company>Consultec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AuraPortal</dc:title>
  <dc:creator>Iñaki Abásolo</dc:creator>
  <cp:lastModifiedBy>zaballa perez gloria</cp:lastModifiedBy>
  <cp:revision>663</cp:revision>
  <cp:lastPrinted>2014-05-20T10:38:03Z</cp:lastPrinted>
  <dcterms:created xsi:type="dcterms:W3CDTF">2010-06-11T10:06:17Z</dcterms:created>
  <dcterms:modified xsi:type="dcterms:W3CDTF">2014-05-28T09:14:37Z</dcterms:modified>
</cp:coreProperties>
</file>