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97" r:id="rId2"/>
    <p:sldId id="398" r:id="rId3"/>
    <p:sldId id="399" r:id="rId4"/>
    <p:sldId id="364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5" r:id="rId14"/>
    <p:sldId id="416" r:id="rId15"/>
    <p:sldId id="417" r:id="rId16"/>
    <p:sldId id="414" r:id="rId17"/>
    <p:sldId id="383" r:id="rId18"/>
    <p:sldId id="418" r:id="rId19"/>
    <p:sldId id="421" r:id="rId20"/>
    <p:sldId id="420" r:id="rId21"/>
    <p:sldId id="419" r:id="rId22"/>
    <p:sldId id="422" r:id="rId23"/>
    <p:sldId id="425" r:id="rId24"/>
    <p:sldId id="388" r:id="rId25"/>
    <p:sldId id="372" r:id="rId26"/>
    <p:sldId id="373" r:id="rId27"/>
    <p:sldId id="426" r:id="rId28"/>
    <p:sldId id="428" r:id="rId29"/>
    <p:sldId id="432" r:id="rId30"/>
    <p:sldId id="433" r:id="rId31"/>
    <p:sldId id="444" r:id="rId32"/>
    <p:sldId id="446" r:id="rId33"/>
    <p:sldId id="438" r:id="rId34"/>
    <p:sldId id="440" r:id="rId35"/>
    <p:sldId id="441" r:id="rId36"/>
    <p:sldId id="442" r:id="rId37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416" autoAdjust="0"/>
  </p:normalViewPr>
  <p:slideViewPr>
    <p:cSldViewPr>
      <p:cViewPr>
        <p:scale>
          <a:sx n="54" d="100"/>
          <a:sy n="54" d="100"/>
        </p:scale>
        <p:origin x="-9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50B5356-1BFA-491E-92BD-AF2682571862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3D36071-47CB-4B9C-AA54-012E35D1CD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48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smtClean="0">
                <a:latin typeface="ITC New Baskerville Std"/>
              </a:rPr>
              <a:t>La Agencia de tu Comunidad está acreditada por ENQA o tiene convenio con ANECA. Si es así en qué se diferencia el protocolo de tu Agencia del de ANECA.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dirty="0" smtClean="0">
                <a:latin typeface="ITC New Baskerville Std"/>
              </a:rPr>
              <a:t>Calendario propuesto para las acreditaciones 2014/15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dirty="0">
              <a:latin typeface="ITC New Baskerville Std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6071-47CB-4B9C-AA54-012E35D1CDE5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407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dirty="0" smtClean="0"/>
              <a:t>Con el Informe de Seguimento, el título pondrá la disposición de la ACSUG el mayor número posible de evidencias e indicadores, relacionados con los siete criterios, para que las Comisiones de Evaluación realicen su revisión antes de la visita al centro.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6071-47CB-4B9C-AA54-012E35D1CDE5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223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7788" lvl="1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equipo auditor:</a:t>
            </a:r>
          </a:p>
          <a:p>
            <a:pPr marL="363538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ciñó estrictamente al horario y guion establecidos </a:t>
            </a:r>
          </a:p>
          <a:p>
            <a:pPr marL="363538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Propició un ambiente agradable (serio, riguroso y a la vez accesible)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6071-47CB-4B9C-AA54-012E35D1CDE5}" type="slidenum">
              <a:rPr lang="es-ES" smtClean="0"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57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05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463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06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36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245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47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615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823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70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330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425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C046D-1603-4938-9E2D-9968E2D9AC9A}" type="datetimeFigureOut">
              <a:rPr lang="es-ES" smtClean="0"/>
              <a:t>22/05/2014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FB516-454B-41E0-8DCB-6EDEF3D604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20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ecxeral.uvigo.es/opencms/export/sites/secxeral/sites/default/microsites/sxeral/Consello/Actas/28_11_13_c.g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ertificacionSGIC-SesionInformativa.ppt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co.uvigo.es/index.php/gl/a-escola/calidade/certificacion-audi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Nota_Informa_Final_Evaluacion_SGIC.doc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11560" y="2012940"/>
            <a:ext cx="7999040" cy="169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400" dirty="0"/>
              <a:t>La renovación de la acreditación desde la perspectiva de las </a:t>
            </a:r>
            <a:r>
              <a:rPr lang="es-ES" sz="2400" dirty="0" err="1" smtClean="0"/>
              <a:t>UTC´s</a:t>
            </a:r>
            <a:r>
              <a:rPr lang="es-ES" sz="2400" dirty="0" smtClean="0"/>
              <a:t>  de </a:t>
            </a:r>
            <a:r>
              <a:rPr lang="es-ES" sz="2400" dirty="0"/>
              <a:t>diferentes agencias de calidad: la experiencia y las técnicas y herramientas utilizadas</a:t>
            </a:r>
            <a:endParaRPr lang="es-ES" sz="2400" dirty="0">
              <a:latin typeface="ITC New Baskerville Std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899455" y="5517232"/>
            <a:ext cx="2673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Logroño, 22 de mayo 2014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47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48124"/>
              </p:ext>
            </p:extLst>
          </p:nvPr>
        </p:nvGraphicFramePr>
        <p:xfrm>
          <a:off x="510985" y="795839"/>
          <a:ext cx="8352927" cy="5019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880320"/>
                <a:gridCol w="1692694"/>
                <a:gridCol w="2411761"/>
              </a:tblGrid>
              <a:tr h="4207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smtClean="0">
                          <a:effectLst/>
                        </a:rPr>
                        <a:t>Actuaciones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Actividades previstas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>
                          <a:effectLst/>
                        </a:rPr>
                        <a:t>Responsable</a:t>
                      </a:r>
                      <a:endParaRPr lang="es-E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Fechas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54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 smtClean="0">
                          <a:effectLst/>
                        </a:rPr>
                        <a:t>Información</a:t>
                      </a:r>
                      <a:endParaRPr lang="es-E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none" kern="1200" dirty="0" smtClean="0">
                          <a:effectLst/>
                        </a:rPr>
                        <a:t>Presentación</a:t>
                      </a:r>
                      <a:r>
                        <a:rPr lang="es-ES" sz="1400" b="1" u="none" kern="1200" baseline="0" dirty="0" smtClean="0">
                          <a:effectLst/>
                        </a:rPr>
                        <a:t> general</a:t>
                      </a:r>
                      <a:endParaRPr lang="es-ES" sz="1400" b="1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Área de </a:t>
                      </a:r>
                      <a:r>
                        <a:rPr lang="es-ES" sz="1400" kern="1200" dirty="0" smtClean="0">
                          <a:effectLst/>
                        </a:rPr>
                        <a:t>Apoyo a la Docencia y Calidad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31 de </a:t>
                      </a:r>
                      <a:r>
                        <a:rPr lang="es-ES" sz="1400" kern="1200" dirty="0" smtClean="0">
                          <a:effectLst/>
                        </a:rPr>
                        <a:t>enero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2127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 smtClean="0">
                          <a:effectLst/>
                        </a:rPr>
                        <a:t>Difusión</a:t>
                      </a:r>
                      <a:endParaRPr lang="es-E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none" kern="1200" dirty="0">
                          <a:effectLst/>
                        </a:rPr>
                        <a:t>Difusión </a:t>
                      </a:r>
                      <a:r>
                        <a:rPr lang="es-ES" sz="1400" b="1" u="none" kern="1200" dirty="0" smtClean="0">
                          <a:effectLst/>
                        </a:rPr>
                        <a:t>interna en el</a:t>
                      </a:r>
                      <a:r>
                        <a:rPr lang="es-ES" sz="1400" b="1" u="none" kern="1200" baseline="0" dirty="0" smtClean="0">
                          <a:effectLst/>
                        </a:rPr>
                        <a:t> </a:t>
                      </a:r>
                      <a:r>
                        <a:rPr lang="es-ES" sz="1400" b="1" u="none" kern="1200" dirty="0" smtClean="0">
                          <a:effectLst/>
                        </a:rPr>
                        <a:t>centro</a:t>
                      </a:r>
                      <a:endParaRPr lang="es-ES" sz="1400" b="1" u="none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Junta </a:t>
                      </a:r>
                      <a:r>
                        <a:rPr lang="es-ES" sz="1400" kern="1200" dirty="0">
                          <a:effectLst/>
                        </a:rPr>
                        <a:t>de Centro</a:t>
                      </a:r>
                      <a:endParaRPr lang="es-ES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Tablero </a:t>
                      </a:r>
                      <a:r>
                        <a:rPr lang="es-ES" sz="1400" kern="1200" dirty="0">
                          <a:effectLst/>
                        </a:rPr>
                        <a:t>de Anuncios</a:t>
                      </a:r>
                      <a:endParaRPr lang="es-ES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Pantallas</a:t>
                      </a:r>
                      <a:endParaRPr lang="es-ES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Sesiones informativas </a:t>
                      </a:r>
                      <a:r>
                        <a:rPr lang="es-ES" sz="1400" kern="1200" dirty="0">
                          <a:effectLst/>
                        </a:rPr>
                        <a:t>con grupos de interese (PAS, PDI, alumnado…)</a:t>
                      </a:r>
                      <a:endParaRPr lang="es-ES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Página </a:t>
                      </a:r>
                      <a:r>
                        <a:rPr lang="es-ES" sz="1400" kern="1200" dirty="0">
                          <a:effectLst/>
                        </a:rPr>
                        <a:t>web </a:t>
                      </a:r>
                      <a:r>
                        <a:rPr lang="es-ES" sz="1400" kern="1200" dirty="0" smtClean="0">
                          <a:effectLst/>
                        </a:rPr>
                        <a:t>de centro</a:t>
                      </a:r>
                      <a:endParaRPr lang="es-ES" sz="1400" dirty="0">
                        <a:effectLst/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Equipo Decanal/Directivo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A lo largo del </a:t>
                      </a:r>
                      <a:r>
                        <a:rPr lang="es-ES" sz="1400" kern="1200" dirty="0">
                          <a:effectLst/>
                        </a:rPr>
                        <a:t>proceso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(antes </a:t>
                      </a:r>
                      <a:r>
                        <a:rPr lang="es-ES" sz="1400" kern="1200" dirty="0" smtClean="0">
                          <a:effectLst/>
                        </a:rPr>
                        <a:t>de la </a:t>
                      </a:r>
                      <a:r>
                        <a:rPr lang="es-ES" sz="1400" kern="1200" dirty="0">
                          <a:effectLst/>
                        </a:rPr>
                        <a:t>visita </a:t>
                      </a:r>
                      <a:r>
                        <a:rPr lang="es-ES" sz="1400" kern="1200" dirty="0" smtClean="0">
                          <a:effectLst/>
                        </a:rPr>
                        <a:t>del </a:t>
                      </a:r>
                      <a:r>
                        <a:rPr lang="es-ES" sz="1400" kern="1200" dirty="0">
                          <a:effectLst/>
                        </a:rPr>
                        <a:t>equipo auditor)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1902297">
                <a:tc>
                  <a:txBody>
                    <a:bodyPr/>
                    <a:lstStyle/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b="1" u="none" kern="1200" dirty="0">
                          <a:effectLst/>
                        </a:rPr>
                        <a:t>Difusión institucional</a:t>
                      </a:r>
                      <a:endParaRPr lang="es-ES" sz="1400" b="1" u="none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Noticia </a:t>
                      </a:r>
                      <a:r>
                        <a:rPr lang="es-ES" sz="1400" kern="1200" dirty="0" smtClean="0">
                          <a:effectLst/>
                        </a:rPr>
                        <a:t>en el </a:t>
                      </a:r>
                      <a:r>
                        <a:rPr lang="es-ES" sz="1400" kern="1200" dirty="0">
                          <a:effectLst/>
                        </a:rPr>
                        <a:t>DUVI</a:t>
                      </a:r>
                      <a:endParaRPr lang="es-ES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Noticia </a:t>
                      </a:r>
                      <a:r>
                        <a:rPr lang="es-ES" sz="1400" kern="1200" dirty="0" smtClean="0">
                          <a:effectLst/>
                        </a:rPr>
                        <a:t>en la web</a:t>
                      </a:r>
                      <a:endParaRPr lang="es-ES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Información a </a:t>
                      </a:r>
                      <a:r>
                        <a:rPr lang="es-ES" sz="1400" kern="1200" dirty="0" smtClean="0">
                          <a:effectLst/>
                        </a:rPr>
                        <a:t>órganos y </a:t>
                      </a:r>
                      <a:r>
                        <a:rPr lang="es-ES" sz="1400" kern="1200" dirty="0">
                          <a:effectLst/>
                        </a:rPr>
                        <a:t>unidades </a:t>
                      </a:r>
                      <a:r>
                        <a:rPr lang="es-ES" sz="1400" kern="1200" dirty="0" smtClean="0">
                          <a:effectLst/>
                        </a:rPr>
                        <a:t>de la </a:t>
                      </a:r>
                      <a:r>
                        <a:rPr lang="es-ES" sz="1400" kern="1200" dirty="0" err="1" smtClean="0">
                          <a:effectLst/>
                        </a:rPr>
                        <a:t>UVigo</a:t>
                      </a:r>
                      <a:endParaRPr lang="es-ES" sz="1400" dirty="0">
                        <a:effectLst/>
                        <a:latin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effectLst/>
                        </a:rPr>
                        <a:t>Área de Apoyo a la Docencia y Calidad/ </a:t>
                      </a:r>
                      <a:r>
                        <a:rPr lang="es-ES" sz="1400" kern="1200" dirty="0">
                          <a:effectLst/>
                        </a:rPr>
                        <a:t>Área de </a:t>
                      </a:r>
                      <a:r>
                        <a:rPr lang="es-ES" sz="1400" kern="1200" dirty="0" smtClean="0">
                          <a:effectLst/>
                        </a:rPr>
                        <a:t>Imagen/ </a:t>
                      </a:r>
                      <a:r>
                        <a:rPr lang="es-ES" sz="1400" kern="1200" dirty="0">
                          <a:effectLst/>
                        </a:rPr>
                        <a:t>DUVI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24 de </a:t>
                      </a:r>
                      <a:r>
                        <a:rPr lang="es-ES" sz="1400" kern="1200" dirty="0" smtClean="0">
                          <a:effectLst/>
                        </a:rPr>
                        <a:t>enero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10 de </a:t>
                      </a:r>
                      <a:r>
                        <a:rPr lang="es-ES" sz="1400" kern="1200" dirty="0" smtClean="0">
                          <a:effectLst/>
                        </a:rPr>
                        <a:t>enero</a:t>
                      </a:r>
                      <a:endParaRPr lang="es-ES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>
                          <a:effectLst/>
                        </a:rPr>
                        <a:t>28 de </a:t>
                      </a:r>
                      <a:r>
                        <a:rPr lang="es-ES" sz="1400" kern="1200" dirty="0" smtClean="0">
                          <a:effectLst/>
                        </a:rPr>
                        <a:t>noviembre </a:t>
                      </a:r>
                      <a:r>
                        <a:rPr lang="es-ES" sz="1400" kern="1200" dirty="0">
                          <a:effectLst/>
                        </a:rPr>
                        <a:t>de 2013- </a:t>
                      </a:r>
                      <a:r>
                        <a:rPr lang="es-ES" sz="1400" kern="1200" dirty="0" err="1">
                          <a:effectLst/>
                        </a:rPr>
                        <a:t>Consello</a:t>
                      </a:r>
                      <a:r>
                        <a:rPr lang="es-ES" sz="1400" kern="1200" dirty="0">
                          <a:effectLst/>
                        </a:rPr>
                        <a:t> de </a:t>
                      </a:r>
                      <a:r>
                        <a:rPr lang="es-ES" sz="1400" kern="1200" dirty="0" err="1">
                          <a:effectLst/>
                        </a:rPr>
                        <a:t>Goberno</a:t>
                      </a:r>
                      <a:r>
                        <a:rPr lang="es-ES" sz="1400" kern="1200" dirty="0">
                          <a:effectLst/>
                        </a:rPr>
                        <a:t>: </a:t>
                      </a:r>
                      <a:r>
                        <a:rPr lang="es-ES" sz="1400" u="sng" kern="1200" dirty="0">
                          <a:effectLst/>
                          <a:hlinkClick r:id="rId3"/>
                        </a:rPr>
                        <a:t>http://secxeral.uvigo.es/opencms/export/sites/secxeral/sites/default/microsites/sxeral/Consello/Actas/28_11_13_c.g.pdf</a:t>
                      </a:r>
                      <a:endParaRPr lang="es-ES" sz="1400" dirty="0">
                        <a:effectLst/>
                        <a:latin typeface="Calibri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9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276089"/>
              </p:ext>
            </p:extLst>
          </p:nvPr>
        </p:nvGraphicFramePr>
        <p:xfrm>
          <a:off x="467543" y="260648"/>
          <a:ext cx="8208913" cy="54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9"/>
                <a:gridCol w="2645773"/>
                <a:gridCol w="2083054"/>
                <a:gridCol w="1967917"/>
              </a:tblGrid>
              <a:tr h="262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 smtClean="0">
                          <a:effectLst/>
                        </a:rPr>
                        <a:t>Actuaciones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</a:rPr>
                        <a:t>Actividades previstas</a:t>
                      </a:r>
                      <a:endParaRPr lang="es-E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</a:rPr>
                        <a:t>Responsable</a:t>
                      </a:r>
                      <a:endParaRPr lang="es-E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>
                          <a:effectLst/>
                        </a:rPr>
                        <a:t>Datas</a:t>
                      </a:r>
                      <a:endParaRPr lang="es-E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</a:tr>
              <a:tr h="60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 smtClean="0">
                          <a:effectLst/>
                        </a:rPr>
                        <a:t>Formación</a:t>
                      </a:r>
                      <a:endParaRPr lang="es-E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u="none" dirty="0">
                          <a:effectLst/>
                        </a:rPr>
                        <a:t>Curso Básico Programas de </a:t>
                      </a:r>
                      <a:r>
                        <a:rPr lang="es-ES" sz="1400" b="1" u="none" dirty="0" smtClean="0">
                          <a:effectLst/>
                        </a:rPr>
                        <a:t>Calidad</a:t>
                      </a:r>
                      <a:endParaRPr lang="es-ES" sz="1400" b="1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400" kern="1200" dirty="0" smtClean="0">
                          <a:effectLst/>
                        </a:rPr>
                        <a:t>Área de Apoyo a la Docencia y Calidad</a:t>
                      </a:r>
                      <a:endParaRPr lang="es-ES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26 de </a:t>
                      </a:r>
                      <a:r>
                        <a:rPr lang="es-ES" sz="1400" dirty="0" smtClean="0">
                          <a:effectLst/>
                        </a:rPr>
                        <a:t>febrero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</a:tr>
              <a:tr h="29918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b="1" dirty="0" smtClean="0">
                          <a:effectLst/>
                        </a:rPr>
                        <a:t>Sesiones</a:t>
                      </a:r>
                      <a:r>
                        <a:rPr lang="es-ES" sz="1400" b="1" baseline="0" dirty="0" smtClean="0">
                          <a:effectLst/>
                        </a:rPr>
                        <a:t> </a:t>
                      </a:r>
                      <a:r>
                        <a:rPr lang="es-ES" sz="1400" b="1" dirty="0" smtClean="0">
                          <a:effectLst/>
                        </a:rPr>
                        <a:t>de trabajo</a:t>
                      </a:r>
                      <a:endParaRPr lang="es-ES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u="none" dirty="0" smtClean="0">
                          <a:effectLst/>
                        </a:rPr>
                        <a:t>Trabajo </a:t>
                      </a:r>
                      <a:r>
                        <a:rPr lang="es-ES" sz="1400" u="none" dirty="0">
                          <a:effectLst/>
                        </a:rPr>
                        <a:t>preliminar </a:t>
                      </a:r>
                      <a:r>
                        <a:rPr lang="es-ES" sz="1400" u="none" baseline="0" dirty="0" smtClean="0">
                          <a:effectLst/>
                        </a:rPr>
                        <a:t> para facilitar </a:t>
                      </a:r>
                      <a:r>
                        <a:rPr lang="es-ES" sz="1400" u="none" dirty="0" smtClean="0">
                          <a:effectLst/>
                        </a:rPr>
                        <a:t>evidencias </a:t>
                      </a:r>
                      <a:r>
                        <a:rPr lang="es-ES" sz="1400" u="none" dirty="0">
                          <a:effectLst/>
                        </a:rPr>
                        <a:t>e </a:t>
                      </a:r>
                      <a:r>
                        <a:rPr lang="es-ES" sz="1400" u="none" dirty="0" smtClean="0">
                          <a:effectLst/>
                        </a:rPr>
                        <a:t>indicadores .</a:t>
                      </a:r>
                      <a:endParaRPr lang="es-ES" sz="1400" u="none" dirty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u="none" dirty="0">
                          <a:effectLst/>
                        </a:rPr>
                        <a:t>Presentación </a:t>
                      </a:r>
                      <a:r>
                        <a:rPr lang="es-ES" sz="1400" u="none" dirty="0" smtClean="0">
                          <a:effectLst/>
                        </a:rPr>
                        <a:t>de la </a:t>
                      </a:r>
                      <a:r>
                        <a:rPr lang="es-ES" sz="1400" u="none" dirty="0">
                          <a:effectLst/>
                        </a:rPr>
                        <a:t>Guía </a:t>
                      </a:r>
                      <a:r>
                        <a:rPr lang="es-ES" sz="1400" u="none" dirty="0" smtClean="0">
                          <a:effectLst/>
                        </a:rPr>
                        <a:t>para el </a:t>
                      </a:r>
                      <a:r>
                        <a:rPr lang="es-ES" sz="1400" u="none" dirty="0">
                          <a:effectLst/>
                        </a:rPr>
                        <a:t>proceso de acreditación  </a:t>
                      </a:r>
                      <a:r>
                        <a:rPr lang="es-ES" sz="1400" u="none" dirty="0" smtClean="0">
                          <a:effectLst/>
                        </a:rPr>
                        <a:t>de los títulos (sesión </a:t>
                      </a:r>
                      <a:r>
                        <a:rPr lang="es-ES" sz="1400" u="none" dirty="0">
                          <a:effectLst/>
                        </a:rPr>
                        <a:t>de </a:t>
                      </a:r>
                      <a:r>
                        <a:rPr lang="es-ES" sz="1400" u="none" dirty="0" smtClean="0">
                          <a:effectLst/>
                        </a:rPr>
                        <a:t>trabajo).</a:t>
                      </a:r>
                      <a:endParaRPr lang="es-ES" sz="1400" u="none" dirty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u="none" dirty="0">
                          <a:effectLst/>
                        </a:rPr>
                        <a:t>Reunión de </a:t>
                      </a:r>
                      <a:r>
                        <a:rPr lang="es-ES" sz="1400" u="none" dirty="0" smtClean="0">
                          <a:effectLst/>
                        </a:rPr>
                        <a:t>puesta al</a:t>
                      </a:r>
                      <a:r>
                        <a:rPr lang="es-ES" sz="1400" u="none" baseline="0" dirty="0" smtClean="0">
                          <a:effectLst/>
                        </a:rPr>
                        <a:t> día  y </a:t>
                      </a:r>
                      <a:r>
                        <a:rPr lang="es-ES" sz="1400" u="none" dirty="0" smtClean="0">
                          <a:effectLst/>
                        </a:rPr>
                        <a:t>seguimiento.</a:t>
                      </a:r>
                      <a:endParaRPr lang="es-ES" sz="1400" u="none" dirty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u="none" dirty="0">
                          <a:effectLst/>
                        </a:rPr>
                        <a:t>Reunión final previa </a:t>
                      </a:r>
                      <a:r>
                        <a:rPr lang="es-ES" sz="1400" u="none" dirty="0" smtClean="0">
                          <a:effectLst/>
                        </a:rPr>
                        <a:t>a</a:t>
                      </a:r>
                      <a:r>
                        <a:rPr lang="es-ES" sz="1400" u="none" baseline="0" dirty="0" smtClean="0">
                          <a:effectLst/>
                        </a:rPr>
                        <a:t> la </a:t>
                      </a:r>
                      <a:r>
                        <a:rPr lang="es-ES" sz="1400" u="none" dirty="0" smtClean="0">
                          <a:effectLst/>
                        </a:rPr>
                        <a:t>visita de la comisión de evaluación .</a:t>
                      </a:r>
                      <a:endParaRPr lang="es-ES" sz="1400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effectLst/>
                        </a:rPr>
                        <a:t>Área de Apoyo a la Docencia y Calidad</a:t>
                      </a:r>
                      <a:r>
                        <a:rPr lang="es-ES" sz="1400" dirty="0" smtClean="0">
                          <a:effectLst/>
                        </a:rPr>
                        <a:t>/ Unidad </a:t>
                      </a:r>
                      <a:r>
                        <a:rPr lang="es-ES" sz="1400" dirty="0">
                          <a:effectLst/>
                        </a:rPr>
                        <a:t>de </a:t>
                      </a:r>
                      <a:r>
                        <a:rPr lang="es-ES" sz="1400" dirty="0" smtClean="0">
                          <a:effectLst/>
                        </a:rPr>
                        <a:t>Estudios y Programas</a:t>
                      </a:r>
                      <a:r>
                        <a:rPr lang="es-ES" sz="1400" dirty="0">
                          <a:effectLst/>
                        </a:rPr>
                        <a:t>/ SEIX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kern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 smtClean="0">
                          <a:effectLst/>
                        </a:rPr>
                        <a:t>Área de Apoyo a la Docencia y Calidad</a:t>
                      </a:r>
                      <a:r>
                        <a:rPr lang="es-ES" sz="1400" dirty="0" smtClean="0">
                          <a:effectLst/>
                        </a:rPr>
                        <a:t>/Centro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dirty="0" smtClean="0">
                          <a:effectLst/>
                        </a:rPr>
                        <a:t>Noviembre-enero</a:t>
                      </a:r>
                      <a:endParaRPr lang="es-ES" sz="1400" dirty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dirty="0">
                          <a:effectLst/>
                        </a:rPr>
                        <a:t>13 de </a:t>
                      </a:r>
                      <a:r>
                        <a:rPr lang="es-ES" sz="1400" dirty="0" smtClean="0">
                          <a:effectLst/>
                        </a:rPr>
                        <a:t>febrero</a:t>
                      </a:r>
                      <a:endParaRPr lang="es-ES" sz="1400" dirty="0">
                        <a:effectLst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dirty="0">
                          <a:effectLst/>
                        </a:rPr>
                        <a:t>1ª semana de marzo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s-ES" sz="1400" dirty="0">
                          <a:effectLst/>
                        </a:rPr>
                        <a:t>Marzo/ abril ( en función </a:t>
                      </a:r>
                      <a:r>
                        <a:rPr lang="es-ES" sz="1400" dirty="0" smtClean="0">
                          <a:effectLst/>
                        </a:rPr>
                        <a:t>de las fechas de la visita de la comisión de evaluación)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</a:tr>
              <a:tr h="14009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s-ES" sz="1400" u="none" dirty="0" smtClean="0">
                          <a:effectLst/>
                        </a:rPr>
                        <a:t>Revisión,</a:t>
                      </a:r>
                      <a:r>
                        <a:rPr lang="es-ES" sz="1400" u="none" baseline="0" dirty="0" smtClean="0">
                          <a:effectLst/>
                        </a:rPr>
                        <a:t> </a:t>
                      </a:r>
                      <a:r>
                        <a:rPr lang="es-ES" sz="1400" u="none" dirty="0" smtClean="0">
                          <a:effectLst/>
                        </a:rPr>
                        <a:t>puesta </a:t>
                      </a:r>
                      <a:r>
                        <a:rPr lang="es-ES" sz="1400" u="none" dirty="0" smtClean="0">
                          <a:effectLst/>
                        </a:rPr>
                        <a:t>al </a:t>
                      </a:r>
                      <a:r>
                        <a:rPr lang="es-ES" sz="1400" u="none" dirty="0" smtClean="0">
                          <a:effectLst/>
                        </a:rPr>
                        <a:t>día e</a:t>
                      </a:r>
                      <a:r>
                        <a:rPr lang="es-ES" sz="1400" u="none" baseline="0" dirty="0" smtClean="0">
                          <a:effectLst/>
                        </a:rPr>
                        <a:t> introducción </a:t>
                      </a:r>
                      <a:r>
                        <a:rPr lang="es-ES" sz="1400" u="none" dirty="0" smtClean="0">
                          <a:effectLst/>
                        </a:rPr>
                        <a:t>en</a:t>
                      </a:r>
                      <a:r>
                        <a:rPr lang="es-ES" sz="1400" u="none" baseline="0" dirty="0" smtClean="0">
                          <a:effectLst/>
                        </a:rPr>
                        <a:t> a</a:t>
                      </a:r>
                      <a:r>
                        <a:rPr lang="es-ES" sz="1400" u="none" dirty="0" smtClean="0">
                          <a:effectLst/>
                        </a:rPr>
                        <a:t>plicación informática </a:t>
                      </a:r>
                      <a:r>
                        <a:rPr lang="es-ES" sz="1400" u="none" baseline="0" dirty="0" smtClean="0">
                          <a:effectLst/>
                        </a:rPr>
                        <a:t>de los </a:t>
                      </a:r>
                      <a:r>
                        <a:rPr lang="es-ES" sz="1400" u="none" dirty="0" smtClean="0">
                          <a:effectLst/>
                        </a:rPr>
                        <a:t>registros de calidad.</a:t>
                      </a:r>
                      <a:endParaRPr lang="es-ES" sz="1400" u="none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Coordinador/a de Calidade / CGIC/ Coordinadores/as das </a:t>
                      </a:r>
                      <a:r>
                        <a:rPr lang="es-ES" sz="1400" dirty="0" err="1">
                          <a:effectLst/>
                        </a:rPr>
                        <a:t>titulacións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400" dirty="0">
                          <a:effectLst/>
                        </a:rPr>
                        <a:t>3ª semana de </a:t>
                      </a:r>
                      <a:r>
                        <a:rPr lang="es-ES" sz="1400" dirty="0" smtClean="0">
                          <a:effectLst/>
                        </a:rPr>
                        <a:t>febrero</a:t>
                      </a:r>
                      <a:endParaRPr lang="es-E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6124" marR="76124" marT="38062" marB="3806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1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33400" y="764704"/>
            <a:ext cx="8077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2000" b="1" i="1" u="sng" dirty="0" smtClean="0">
                <a:solidFill>
                  <a:schemeClr val="tx2"/>
                </a:solidFill>
                <a:ea typeface="FZYaoTi"/>
                <a:cs typeface="Tahoma" pitchFamily="34" charset="0"/>
                <a:sym typeface="Wingdings" pitchFamily="2" charset="2"/>
              </a:rPr>
              <a:t>Información</a:t>
            </a:r>
            <a:endParaRPr lang="es-ES" altLang="ja-JP" sz="2000" i="1" u="sng" dirty="0" smtClean="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b="1" i="1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Reuniones </a:t>
            </a:r>
            <a:r>
              <a:rPr lang="es-ES" altLang="ja-JP" sz="1600" b="1" i="1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informativas en </a:t>
            </a:r>
            <a:r>
              <a:rPr lang="es-ES" altLang="ja-JP" sz="1600" b="1" i="1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el ámbito do centro</a:t>
            </a: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Dirigida/s a: Comisión de Garantía de Calidad (CGC), responsables/coordinadores de los títulos que no formen parte de la CGC, grupos de interés en el centro (PDI, PAS, estudiantado, egresados/as, representantes de la sociedad).</a:t>
            </a:r>
            <a:endParaRPr lang="es-ES" altLang="ja-JP" sz="1600" i="1" dirty="0" smtClean="0">
              <a:cs typeface="Arial" pitchFamily="34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Promovidas por: Decanato/dirección do centro. </a:t>
            </a:r>
            <a:endParaRPr lang="es-ES" altLang="ja-JP" sz="1600" i="1" dirty="0" smtClean="0">
              <a:cs typeface="Arial" pitchFamily="34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Reunión a planificar con los colectivos, apoyándose en sus responsables y/o representantes (administración de centro para el PAS, delegación de alumnos para o estudiantado, equipo directivo/decanal para el PDI…), todas ellas dinamizadas por el equipo decanal, coordinadores  de título y persona coordinadora de calidad.</a:t>
            </a:r>
          </a:p>
          <a:p>
            <a:pPr marL="285750" lvl="0" indent="-285750" algn="just" eaLnBrk="0" fontAlgn="base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endParaRPr lang="es-ES" altLang="ja-JP" sz="1600" i="1" dirty="0">
              <a:ea typeface="STXinwei"/>
              <a:cs typeface="Tahoma" pitchFamily="34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b="1" i="1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Reuniones informativas </a:t>
            </a:r>
            <a:r>
              <a:rPr lang="es-ES" altLang="ja-JP" sz="1600" b="1" i="1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en </a:t>
            </a:r>
            <a:r>
              <a:rPr lang="es-ES" altLang="ja-JP" sz="1600" b="1" i="1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ámbitos externos </a:t>
            </a:r>
            <a:r>
              <a:rPr lang="es-ES" altLang="ja-JP" sz="1600" b="1" i="1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al centro</a:t>
            </a: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Dirigida/s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a: 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Grupos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de 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interés externos al centro (servicios centrales, áreas, vicerrectorados…)</a:t>
            </a:r>
            <a:endParaRPr lang="es-ES" altLang="ja-JP" sz="1600" dirty="0">
              <a:cs typeface="Arial" pitchFamily="34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ts val="600"/>
              </a:spcAft>
              <a:tabLst>
                <a:tab pos="90488" algn="l"/>
              </a:tabLst>
            </a:pP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Las reuniones en el ámbito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de g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estión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deben coordinarse 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con los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responsables 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de los servicios/unidades/áreas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implicados 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y programas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de 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calidad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(Xerencia, UEP, SEIX</a:t>
            </a:r>
            <a:r>
              <a:rPr lang="es-ES" altLang="ja-JP" sz="1600" dirty="0" smtClean="0">
                <a:ea typeface="STXinwei"/>
                <a:cs typeface="Tahoma" pitchFamily="34" charset="0"/>
                <a:sym typeface="Wingdings" pitchFamily="2" charset="2"/>
              </a:rPr>
              <a:t>…</a:t>
            </a:r>
            <a:r>
              <a:rPr lang="es-ES" altLang="ja-JP" sz="1600" i="1" dirty="0">
                <a:cs typeface="Arial" pitchFamily="34" charset="0"/>
                <a:sym typeface="Wingdings" pitchFamily="2" charset="2"/>
              </a:rPr>
              <a:t>)</a:t>
            </a:r>
            <a:endParaRPr lang="es-ES" altLang="ja-JP" sz="1600" i="1" dirty="0" smtClean="0">
              <a:ea typeface="STXinwei"/>
              <a:cs typeface="Tahoma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025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533400" y="620688"/>
            <a:ext cx="850309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es-ES" altLang="ja-JP" sz="2000" b="1" i="1" u="sng" dirty="0" smtClean="0">
                <a:solidFill>
                  <a:schemeClr val="tx2"/>
                </a:solidFill>
                <a:ea typeface="STXinwei" charset="-122"/>
                <a:cs typeface="Tahoma" pitchFamily="34" charset="0"/>
              </a:rPr>
              <a:t>Difusión</a:t>
            </a:r>
            <a:endParaRPr lang="es-ES" altLang="ja-JP" sz="1600" b="1" u="sng" dirty="0">
              <a:solidFill>
                <a:schemeClr val="tx2"/>
              </a:solidFill>
              <a:ea typeface="STXinwei" charset="-122"/>
              <a:cs typeface="Tahoma" pitchFamily="34" charset="0"/>
            </a:endParaRPr>
          </a:p>
          <a:p>
            <a:pPr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Actividades </a:t>
            </a: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de difusión previas al </a:t>
            </a:r>
            <a:r>
              <a:rPr lang="es-ES" altLang="ja-JP" sz="1600" b="1" dirty="0">
                <a:ea typeface="STXinwei" charset="-122"/>
                <a:cs typeface="Tahoma" pitchFamily="34" charset="0"/>
              </a:rPr>
              <a:t>proceso de acreditación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b="1" dirty="0">
                <a:ea typeface="STXinwei" charset="-122"/>
                <a:cs typeface="Tahoma" pitchFamily="34" charset="0"/>
              </a:rPr>
              <a:t>Internas (no centro)</a:t>
            </a:r>
            <a:endParaRPr lang="es-ES" altLang="ja-JP" sz="1600" b="1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Responsable: dirección/decanato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y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coordinadores de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calidad y título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Colaboración: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Vicerrectorado ADC/Área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ADC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Organización: definición de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contenidos,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soportes, medios, destinatarios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y permanencia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(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paneles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informativos, pantallas, webs,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correos, cartelería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....)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Externas </a:t>
            </a:r>
            <a:r>
              <a:rPr lang="es-ES" altLang="ja-JP" sz="1600" b="1" dirty="0">
                <a:ea typeface="STXinwei" charset="-122"/>
                <a:cs typeface="Tahoma" pitchFamily="34" charset="0"/>
              </a:rPr>
              <a:t>(de carácter institucional)</a:t>
            </a:r>
            <a:endParaRPr lang="es-ES" altLang="ja-JP" sz="1600" b="1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Responsable: Vicerreitoría ADC/Área ADC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Organización: Concretar contenidos, soportes, medios, destinatarios e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permanencia</a:t>
            </a:r>
            <a:r>
              <a:rPr lang="es-ES" altLang="ja-JP" sz="1600" dirty="0">
                <a:cs typeface="Arial" pitchFamily="34" charset="0"/>
              </a:rPr>
              <a:t>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(mensajes/anuncios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a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centros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…, página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web da Área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ADC, noticias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DUVI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…)</a:t>
            </a:r>
            <a:endParaRPr lang="es-ES" altLang="ja-JP" sz="1600" dirty="0"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ja-JP" sz="1600" b="1" dirty="0" smtClean="0">
              <a:ea typeface="STXinwei" charset="-122"/>
              <a:cs typeface="Tahoma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Actividades </a:t>
            </a:r>
            <a:r>
              <a:rPr lang="es-ES" altLang="ja-JP" sz="1600" b="1" dirty="0">
                <a:ea typeface="STXinwei" charset="-122"/>
                <a:cs typeface="Tahoma" pitchFamily="34" charset="0"/>
              </a:rPr>
              <a:t>de difusión posteriores </a:t>
            </a: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al </a:t>
            </a:r>
            <a:r>
              <a:rPr lang="es-ES" altLang="ja-JP" sz="1600" b="1" dirty="0">
                <a:ea typeface="STXinwei" charset="-122"/>
                <a:cs typeface="Tahoma" pitchFamily="34" charset="0"/>
              </a:rPr>
              <a:t>proceso de acreditación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b="1" dirty="0">
                <a:ea typeface="STXinwei" charset="-122"/>
                <a:cs typeface="Tahoma" pitchFamily="34" charset="0"/>
              </a:rPr>
              <a:t>Internas </a:t>
            </a: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(en centro)/ externas</a:t>
            </a:r>
            <a:endParaRPr lang="es-ES" altLang="ja-JP" sz="1600" b="1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Difusión de resultados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en el Centro y Universidad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Difusión de resultados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a los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grupos de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interés externos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.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Posibilidad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de difusión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a los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medios.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>
                <a:ea typeface="STXinwei" charset="-122"/>
                <a:cs typeface="Tahoma" pitchFamily="34" charset="0"/>
              </a:rPr>
              <a:t>Retornos de experiencias como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fuente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de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mejora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para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el resto de los centros y titulaciones, así como de las metodologías 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de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trabajo…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Responsabilidades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, organización 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y plazos (</a:t>
            </a:r>
            <a:r>
              <a:rPr lang="es-ES" altLang="ja-JP" sz="1600" i="1" dirty="0">
                <a:ea typeface="STXinwei" charset="-122"/>
                <a:cs typeface="Tahoma" pitchFamily="34" charset="0"/>
              </a:rPr>
              <a:t>a concretar</a:t>
            </a:r>
            <a:r>
              <a:rPr lang="es-ES" altLang="ja-JP" sz="1600" i="1" dirty="0" smtClean="0">
                <a:ea typeface="STXinwei" charset="-122"/>
                <a:cs typeface="Tahoma" pitchFamily="34" charset="0"/>
              </a:rPr>
              <a:t>)</a:t>
            </a:r>
            <a:endParaRPr lang="es-ES" altLang="ja-JP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51674" y="692696"/>
            <a:ext cx="8058926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2000" b="1" i="1" u="sng" dirty="0">
                <a:solidFill>
                  <a:schemeClr val="tx2"/>
                </a:solidFill>
                <a:ea typeface="STXinwei"/>
                <a:cs typeface="Tahoma" pitchFamily="34" charset="0"/>
                <a:sym typeface="Wingdings" pitchFamily="2" charset="2"/>
              </a:rPr>
              <a:t>G</a:t>
            </a:r>
            <a:r>
              <a:rPr lang="es-ES" altLang="ja-JP" sz="2000" b="1" i="1" u="sng" dirty="0" smtClean="0">
                <a:solidFill>
                  <a:schemeClr val="tx2"/>
                </a:solidFill>
                <a:ea typeface="STXinwei"/>
                <a:cs typeface="Tahoma" pitchFamily="34" charset="0"/>
                <a:sym typeface="Wingdings" pitchFamily="2" charset="2"/>
              </a:rPr>
              <a:t>estión</a:t>
            </a:r>
            <a:endParaRPr lang="es-ES" altLang="ja-JP" sz="2000" i="1" u="sng" dirty="0">
              <a:solidFill>
                <a:schemeClr val="tx2"/>
              </a:solidFill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ts val="120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b="1" dirty="0">
                <a:solidFill>
                  <a:srgbClr val="000000"/>
                </a:solidFill>
                <a:ea typeface="STXinwei"/>
                <a:cs typeface="Tahoma" pitchFamily="34" charset="0"/>
                <a:sym typeface="Wingdings" pitchFamily="2" charset="2"/>
              </a:rPr>
              <a:t>I</a:t>
            </a:r>
            <a:r>
              <a:rPr lang="es-ES" altLang="ja-JP" sz="1600" b="1" dirty="0">
                <a:ea typeface="STXinwei"/>
                <a:cs typeface="Tahoma" pitchFamily="34" charset="0"/>
                <a:sym typeface="Wingdings" pitchFamily="2" charset="2"/>
              </a:rPr>
              <a:t>nformación </a:t>
            </a:r>
            <a:r>
              <a:rPr lang="es-ES" altLang="ja-JP" sz="1600" b="1" dirty="0" smtClean="0">
                <a:ea typeface="STXinwei"/>
                <a:cs typeface="Tahoma" pitchFamily="34" charset="0"/>
                <a:sym typeface="Wingdings" pitchFamily="2" charset="2"/>
              </a:rPr>
              <a:t>del </a:t>
            </a:r>
            <a:r>
              <a:rPr lang="es-ES" altLang="ja-JP" sz="1600" b="1" dirty="0" smtClean="0">
                <a:ea typeface="STXinwei"/>
                <a:cs typeface="Tahoma" pitchFamily="34" charset="0"/>
                <a:sym typeface="Wingdings" pitchFamily="2" charset="2"/>
              </a:rPr>
              <a:t>título</a:t>
            </a:r>
            <a:endParaRPr lang="en-US" altLang="ja-JP" sz="1600" dirty="0">
              <a:ea typeface="FZYaoTi"/>
              <a:cs typeface="Tahoma" pitchFamily="34" charset="0"/>
              <a:sym typeface="Wingdings" pitchFamily="2" charset="2"/>
            </a:endParaRPr>
          </a:p>
          <a:p>
            <a:pPr marL="742950" lvl="1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 smtClean="0"/>
              <a:t>Memoria vigente </a:t>
            </a:r>
            <a:r>
              <a:rPr lang="es-ES" sz="1600" dirty="0"/>
              <a:t>del título que debe incluir todas las modificaciones realizadas.</a:t>
            </a:r>
          </a:p>
          <a:p>
            <a:pPr marL="742950" lvl="1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/>
              <a:t>Informe de verificación y, en su caso, los informes de las modificaciones.</a:t>
            </a:r>
          </a:p>
          <a:p>
            <a:pPr marL="742950" lvl="1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/>
              <a:t>Informes anuales de seguimiento del título elaborados por la Universidad. </a:t>
            </a:r>
          </a:p>
          <a:p>
            <a:pPr marL="742950" lvl="1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/>
              <a:t>Informes de seguimiento del título elaborados por la Agencia.</a:t>
            </a:r>
          </a:p>
          <a:p>
            <a:pPr marL="742950" lvl="1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 smtClean="0"/>
              <a:t>Cualquiera </a:t>
            </a:r>
            <a:r>
              <a:rPr lang="es-ES" sz="1600" dirty="0"/>
              <a:t>otra documentación que la Universidad considere de interés para el </a:t>
            </a:r>
            <a:r>
              <a:rPr lang="es-ES" sz="1600" dirty="0" smtClean="0"/>
              <a:t>proceso (informes </a:t>
            </a:r>
            <a:r>
              <a:rPr lang="es-ES" sz="1600" dirty="0"/>
              <a:t>de seguimiento del título, evaluación </a:t>
            </a:r>
            <a:r>
              <a:rPr lang="es-ES" sz="1600" dirty="0" smtClean="0"/>
              <a:t>interna).</a:t>
            </a:r>
            <a:endParaRPr lang="es-ES" sz="16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endParaRPr lang="en-US" altLang="ja-JP" sz="1600" dirty="0">
              <a:ea typeface="FZYaoTi"/>
              <a:cs typeface="Tahoma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b="1" dirty="0" smtClean="0">
                <a:solidFill>
                  <a:srgbClr val="000000"/>
                </a:solidFill>
                <a:ea typeface="STXinwei"/>
                <a:cs typeface="Tahoma" pitchFamily="34" charset="0"/>
                <a:sym typeface="Wingdings" pitchFamily="2" charset="2"/>
              </a:rPr>
              <a:t>E</a:t>
            </a:r>
            <a:r>
              <a:rPr lang="es-ES" altLang="ja-JP" sz="1600" b="1" dirty="0" smtClean="0">
                <a:ea typeface="STXinwei"/>
                <a:cs typeface="Tahoma" pitchFamily="34" charset="0"/>
                <a:sym typeface="Wingdings" pitchFamily="2" charset="2"/>
              </a:rPr>
              <a:t>videncias </a:t>
            </a:r>
            <a:r>
              <a:rPr lang="es-ES" altLang="ja-JP" sz="1600" b="1" dirty="0">
                <a:ea typeface="STXinwei"/>
                <a:cs typeface="Tahoma" pitchFamily="34" charset="0"/>
                <a:sym typeface="Wingdings" pitchFamily="2" charset="2"/>
              </a:rPr>
              <a:t>e </a:t>
            </a:r>
            <a:r>
              <a:rPr lang="es-ES" altLang="ja-JP" sz="1600" b="1" dirty="0" smtClean="0">
                <a:ea typeface="STXinwei"/>
                <a:cs typeface="Tahoma" pitchFamily="34" charset="0"/>
                <a:sym typeface="Wingdings" pitchFamily="2" charset="2"/>
              </a:rPr>
              <a:t>indicadores</a:t>
            </a:r>
            <a:endParaRPr lang="es-ES" altLang="ja-JP" sz="1600" dirty="0"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Con el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Informe de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Seguimiento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,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el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título puso a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disposición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de la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ACSUG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el mayor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nº posible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de evidencias e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indicadores, para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que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las Comisiones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de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Evaluación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realizaran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su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revisión antes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de la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visita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al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centro.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Otras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serán solicitadas 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en la visita.</a:t>
            </a:r>
            <a:endParaRPr lang="es-ES" altLang="ja-JP" sz="1600" i="1" dirty="0"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endParaRPr lang="es-ES" altLang="ja-JP" sz="1600" i="1" dirty="0">
              <a:ea typeface="STXinwei"/>
              <a:cs typeface="Arial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i="1" dirty="0">
                <a:ea typeface="FZYaoTi"/>
                <a:cs typeface="Tahoma" pitchFamily="34" charset="0"/>
                <a:sym typeface="Wingdings" pitchFamily="2" charset="2"/>
              </a:rPr>
              <a:t>Coordinación: Vicerrectorado ADC/Área ADC</a:t>
            </a:r>
            <a:endParaRPr lang="en-US" altLang="ja-JP" sz="1600" i="1" dirty="0">
              <a:ea typeface="FZYaoTi"/>
              <a:cs typeface="Tahoma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i="1" dirty="0">
                <a:ea typeface="FZYaoTi"/>
                <a:cs typeface="Tahoma" pitchFamily="34" charset="0"/>
                <a:sym typeface="Wingdings" pitchFamily="2" charset="2"/>
              </a:rPr>
              <a:t>Participación: Vicerrectorado, Áreas, SEIX, UEP, coordinadores de títulos… de forma conjunta</a:t>
            </a:r>
            <a:endParaRPr lang="en-US" altLang="ja-JP" sz="1600" i="1" dirty="0">
              <a:ea typeface="FZYaoTi"/>
              <a:cs typeface="Tahoma" pitchFamily="34" charset="0"/>
              <a:sym typeface="Wingdings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i="1" dirty="0" err="1" smtClean="0">
                <a:ea typeface="FZYaoTi"/>
                <a:cs typeface="Tahoma" pitchFamily="34" charset="0"/>
                <a:sym typeface="Wingdings" pitchFamily="2" charset="2"/>
              </a:rPr>
              <a:t>Prazo</a:t>
            </a:r>
            <a:r>
              <a:rPr lang="es-ES" altLang="ja-JP" sz="1600" i="1" dirty="0" smtClean="0">
                <a:ea typeface="FZYaoTi"/>
                <a:cs typeface="Tahoma" pitchFamily="34" charset="0"/>
                <a:sym typeface="Wingdings" pitchFamily="2" charset="2"/>
              </a:rPr>
              <a:t>: 	Envío a ACSUG febrero 2014 </a:t>
            </a:r>
            <a:r>
              <a:rPr lang="es-ES" altLang="ja-JP" sz="1600" i="1" dirty="0">
                <a:ea typeface="FZYaoTi"/>
                <a:cs typeface="Tahoma" pitchFamily="34" charset="0"/>
                <a:sym typeface="Wingdings" pitchFamily="2" charset="2"/>
              </a:rPr>
              <a:t>(a </a:t>
            </a:r>
            <a:r>
              <a:rPr lang="es-ES" altLang="ja-JP" sz="1600" i="1" dirty="0" smtClean="0">
                <a:ea typeface="FZYaoTi"/>
                <a:cs typeface="Tahoma" pitchFamily="34" charset="0"/>
                <a:sym typeface="Wingdings" pitchFamily="2" charset="2"/>
              </a:rPr>
              <a:t>confirmar)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	</a:t>
            </a:r>
            <a:r>
              <a:rPr lang="es-ES" altLang="ja-JP" sz="1600" i="1" dirty="0" smtClean="0">
                <a:ea typeface="STXinwei"/>
                <a:cs typeface="Tahoma" pitchFamily="34" charset="0"/>
                <a:sym typeface="Wingdings" pitchFamily="2" charset="2"/>
              </a:rPr>
              <a:t>	Visita </a:t>
            </a:r>
            <a:r>
              <a:rPr lang="es-ES" altLang="ja-JP" sz="1600" i="1" dirty="0">
                <a:ea typeface="STXinwei"/>
                <a:cs typeface="Tahoma" pitchFamily="34" charset="0"/>
                <a:sym typeface="Wingdings" pitchFamily="2" charset="2"/>
              </a:rPr>
              <a:t>al centro (a determinar)</a:t>
            </a:r>
            <a:endParaRPr lang="es-ES" altLang="ja-JP" sz="1600" i="1" dirty="0">
              <a:cs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98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33400" y="629076"/>
            <a:ext cx="80772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s-ES" altLang="ja-JP" sz="2000" b="1" i="1" u="sng" dirty="0" smtClean="0">
                <a:solidFill>
                  <a:schemeClr val="tx2"/>
                </a:solidFill>
                <a:ea typeface="FZYaoTi" charset="-122"/>
                <a:cs typeface="Tahoma" pitchFamily="34" charset="0"/>
              </a:rPr>
              <a:t>Sesiones de trabajo</a:t>
            </a:r>
          </a:p>
          <a:p>
            <a:pPr lvl="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Objetivos</a:t>
            </a:r>
            <a:r>
              <a:rPr lang="es-ES" altLang="ja-JP" sz="1600" b="1" dirty="0">
                <a:ea typeface="STXinwei" charset="-122"/>
                <a:cs typeface="Tahoma" pitchFamily="34" charset="0"/>
              </a:rPr>
              <a:t>:</a:t>
            </a:r>
            <a:endParaRPr lang="es-ES" altLang="ja-JP" sz="1600" b="1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ea typeface="STXinwei" charset="-122"/>
                <a:cs typeface="Tahoma" pitchFamily="34" charset="0"/>
              </a:rPr>
              <a:t>Conocer el protocolo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de acreditación 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Comprobar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el estado real de implantación del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SGIC 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ea typeface="STXinwei" charset="-122"/>
                <a:cs typeface="Tahoma" pitchFamily="34" charset="0"/>
              </a:rPr>
              <a:t>Dinamizar las acciones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de corrección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y/o mejoras 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Preparar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la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visita externa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(previsión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participantes, organización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 la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documentación,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desarrollo de las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actividades, consideración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del protocolo…) 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ja-JP" sz="1600" dirty="0" smtClean="0">
              <a:ea typeface="STXinwei" charset="-122"/>
              <a:cs typeface="Tahoma" pitchFamily="34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Organización</a:t>
            </a:r>
            <a:r>
              <a:rPr lang="es-ES" altLang="ja-JP" sz="1600" b="1" dirty="0">
                <a:ea typeface="STXinwei" charset="-122"/>
                <a:cs typeface="Tahoma" pitchFamily="34" charset="0"/>
              </a:rPr>
              <a:t>: </a:t>
            </a:r>
            <a:endParaRPr lang="es-ES" altLang="ja-JP" sz="1600" b="1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ea typeface="STXinwei" charset="-122"/>
                <a:cs typeface="Tahoma" pitchFamily="34" charset="0"/>
              </a:rPr>
              <a:t>Sesiones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prácticas de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trabajo en el centro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ea typeface="STXinwei" charset="-122"/>
                <a:cs typeface="Tahoma" pitchFamily="34" charset="0"/>
              </a:rPr>
              <a:t>Agenda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a acordar en función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 la disponibilidad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Referencia: bloques de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contenidos de acuerdo al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protocolo</a:t>
            </a: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Participación de los implicados que corresponda en cada sesión</a:t>
            </a: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ea typeface="STXinwei" charset="-122"/>
                <a:cs typeface="Tahoma" pitchFamily="34" charset="0"/>
              </a:rPr>
              <a:t>Responsables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: Área ADC/Decanato-Dirección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Colaboración: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Coordinadores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de calidad y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títulos</a:t>
            </a:r>
            <a:endParaRPr lang="es-ES" altLang="ja-JP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8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533400" y="908720"/>
            <a:ext cx="8077200" cy="445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ts val="600"/>
              </a:spcBef>
            </a:pPr>
            <a:r>
              <a:rPr lang="es-ES" altLang="ja-JP" sz="2000" b="1" dirty="0" smtClean="0">
                <a:ea typeface="STXinwei" charset="-122"/>
                <a:cs typeface="Tahoma" pitchFamily="34" charset="0"/>
              </a:rPr>
              <a:t>Programa básico de </a:t>
            </a:r>
            <a:r>
              <a:rPr lang="es-ES" altLang="ja-JP" sz="2000" b="1" dirty="0" smtClean="0">
                <a:ea typeface="STXinwei" charset="-122"/>
                <a:cs typeface="Tahoma" pitchFamily="34" charset="0"/>
              </a:rPr>
              <a:t>reuniones </a:t>
            </a:r>
            <a:endParaRPr lang="es-ES" altLang="ja-JP" sz="2000" dirty="0" smtClean="0">
              <a:cs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s-ES" altLang="ja-JP" sz="1600" b="1" dirty="0" smtClean="0">
                <a:ea typeface="STXinwei" charset="-122"/>
                <a:cs typeface="Tahoma" pitchFamily="34" charset="0"/>
              </a:rPr>
              <a:t>R</a:t>
            </a:r>
            <a:r>
              <a:rPr lang="es-ES" altLang="ja-JP" sz="1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eunión </a:t>
            </a:r>
            <a:r>
              <a:rPr lang="es-ES" altLang="ja-JP" sz="1600" b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inicial  de </a:t>
            </a:r>
            <a:r>
              <a:rPr lang="es-ES" altLang="ja-JP" sz="1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trabajo</a:t>
            </a:r>
            <a:endParaRPr lang="es-ES" altLang="ja-JP" sz="1600" b="1" dirty="0">
              <a:cs typeface="Arial" pitchFamily="34" charset="0"/>
            </a:endParaRPr>
          </a:p>
          <a:p>
            <a:pPr marL="1257300" lvl="2" indent="-342900" eaLnBrk="0" fontAlgn="base" hangingPunct="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ja-JP" sz="1600" i="1" dirty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Presentación </a:t>
            </a:r>
            <a:r>
              <a:rPr lang="es-ES" altLang="ja-JP" sz="1600" i="1" dirty="0" smtClean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de la </a:t>
            </a:r>
            <a:r>
              <a:rPr lang="es-ES" altLang="ja-JP" sz="1600" i="1" dirty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Guía para acometer o proceso de certificación </a:t>
            </a:r>
            <a:endParaRPr lang="es-ES" altLang="ja-JP" sz="1600" dirty="0">
              <a:cs typeface="Arial" pitchFamily="34" charset="0"/>
            </a:endParaRPr>
          </a:p>
          <a:p>
            <a:pPr marL="1257300" lvl="2" indent="-342900" eaLnBrk="0" fontAlgn="base" hangingPunct="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ja-JP" sz="1600" i="1" dirty="0" err="1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Primeira</a:t>
            </a:r>
            <a:r>
              <a:rPr lang="es-ES" altLang="ja-JP" sz="1600" i="1" dirty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 sesión de </a:t>
            </a:r>
            <a:r>
              <a:rPr lang="es-ES" altLang="ja-JP" sz="1600" i="1" dirty="0" err="1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traballo</a:t>
            </a:r>
            <a:endParaRPr lang="es-ES" altLang="ja-JP" sz="1600" dirty="0">
              <a:cs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s-ES" altLang="ja-JP" sz="1600" b="1" dirty="0" smtClean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Reunión </a:t>
            </a:r>
            <a:r>
              <a:rPr lang="es-ES" altLang="ja-JP" sz="1600" b="1" dirty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de </a:t>
            </a:r>
            <a:r>
              <a:rPr lang="es-ES" altLang="ja-JP" sz="1600" b="1" dirty="0" smtClean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puesta al día y seguimiento</a:t>
            </a:r>
            <a:endParaRPr lang="es-ES" altLang="ja-JP" sz="1600" b="1" dirty="0">
              <a:cs typeface="Arial" pitchFamily="34" charset="0"/>
            </a:endParaRPr>
          </a:p>
          <a:p>
            <a:pPr marL="800100" lvl="1" indent="-342900" eaLnBrk="0" fontAlgn="base" hangingPunct="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s-ES" altLang="ja-JP" sz="1600" b="1" dirty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Reunión final previa </a:t>
            </a:r>
            <a:r>
              <a:rPr lang="es-ES" altLang="ja-JP" sz="1600" b="1" dirty="0" smtClean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a la visita de la </a:t>
            </a:r>
            <a:r>
              <a:rPr lang="es-ES" altLang="ja-JP" sz="1600" b="1" dirty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comisión de </a:t>
            </a:r>
            <a:r>
              <a:rPr lang="es-ES" altLang="ja-JP" sz="1600" b="1" dirty="0" smtClean="0">
                <a:solidFill>
                  <a:srgbClr val="000000"/>
                </a:solidFill>
                <a:ea typeface="STXinwei" charset="-122"/>
                <a:cs typeface="Tahoma" pitchFamily="34" charset="0"/>
              </a:rPr>
              <a:t>acreditación</a:t>
            </a:r>
          </a:p>
          <a:p>
            <a:pPr marL="800100" lvl="1" indent="-3429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s-ES" sz="1600" b="1" dirty="0" smtClean="0"/>
              <a:t>Reunión para revisión</a:t>
            </a:r>
            <a:r>
              <a:rPr lang="es-ES" sz="1600" b="1" dirty="0"/>
              <a:t>, puesta al día e introducción en aplicación informática de los registros de </a:t>
            </a:r>
            <a:r>
              <a:rPr lang="es-ES" sz="1600" b="1" dirty="0" smtClean="0"/>
              <a:t>calidad.</a:t>
            </a:r>
          </a:p>
          <a:p>
            <a:pPr marL="1200150" lvl="2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Coordinador/a </a:t>
            </a:r>
            <a:r>
              <a:rPr lang="es-ES" altLang="ja-JP" sz="16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de </a:t>
            </a:r>
            <a:r>
              <a:rPr lang="es-ES" altLang="ja-JP" sz="16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Calidad// CGC</a:t>
            </a:r>
            <a:r>
              <a:rPr lang="es-ES" altLang="ja-JP" sz="16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/ Coordinadores/as </a:t>
            </a:r>
            <a:r>
              <a:rPr lang="es-ES" altLang="ja-JP" sz="16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de titulaciones</a:t>
            </a:r>
            <a:endParaRPr lang="es-ES" altLang="ja-JP" sz="1600" dirty="0">
              <a:cs typeface="Arial" pitchFamily="34" charset="0"/>
            </a:endParaRPr>
          </a:p>
          <a:p>
            <a:pPr marL="1200150" lvl="2" indent="-285750" eaLnBrk="0" fontAlgn="base" hangingPunct="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ja-JP" sz="16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1º semana de </a:t>
            </a:r>
            <a:r>
              <a:rPr lang="es-ES" altLang="ja-JP" sz="16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marzo</a:t>
            </a:r>
            <a:endParaRPr lang="es-ES" altLang="ja-JP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8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533401" y="1268759"/>
            <a:ext cx="756084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s-ES" altLang="ja-JP" sz="1600" b="1" i="1" u="sng" dirty="0" smtClean="0">
                <a:solidFill>
                  <a:schemeClr val="tx2"/>
                </a:solidFill>
                <a:ea typeface="FZYaoTi" charset="-122"/>
                <a:cs typeface="Tahoma" pitchFamily="34" charset="0"/>
              </a:rPr>
              <a:t>FORMACIÓN</a:t>
            </a:r>
          </a:p>
          <a:p>
            <a:pPr lvl="0" eaLnBrk="0" fontAlgn="base" hangingPunct="0">
              <a:spcBef>
                <a:spcPts val="600"/>
              </a:spcBef>
              <a:spcAft>
                <a:spcPct val="0"/>
              </a:spcAft>
            </a:pPr>
            <a:endParaRPr lang="es-ES" altLang="ja-JP" sz="1600" b="1" u="sng" dirty="0">
              <a:solidFill>
                <a:schemeClr val="tx2"/>
              </a:solidFill>
              <a:ea typeface="FZYaoTi" charset="-122"/>
              <a:cs typeface="Tahoma" pitchFamily="34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es-ES" altLang="ja-JP" sz="1600" b="1" dirty="0" smtClean="0">
                <a:ea typeface="FZYaoTi" charset="-122"/>
                <a:cs typeface="Tahoma" pitchFamily="34" charset="0"/>
              </a:rPr>
              <a:t>TALLER </a:t>
            </a:r>
            <a:r>
              <a:rPr lang="es-ES" altLang="ja-JP" sz="1600" b="1" dirty="0">
                <a:ea typeface="FZYaoTi" charset="-122"/>
                <a:cs typeface="Tahoma" pitchFamily="34" charset="0"/>
              </a:rPr>
              <a:t>BÁSICO EN CALIDADE</a:t>
            </a:r>
            <a:endParaRPr lang="es-ES" altLang="ja-JP" sz="1600" b="1" dirty="0"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Responsable: Área ADC</a:t>
            </a:r>
            <a:endParaRPr lang="es-ES" altLang="ja-JP" sz="1600" dirty="0"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Colaboración: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P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ersonas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coordinadoras de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calidad y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títulos, Área de Formación e Innovación Educativa</a:t>
            </a:r>
            <a:endParaRPr lang="es-ES" altLang="ja-JP" sz="1600" dirty="0"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Destinatarios: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Con prioridad miembros de la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CGIC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y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coordinadores de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titulaciones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que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no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formen parte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 la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CGIC,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otros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interesados.</a:t>
            </a:r>
            <a:endParaRPr lang="es-ES" altLang="ja-JP" sz="1600" dirty="0">
              <a:cs typeface="Arial" pitchFamily="34" charset="0"/>
            </a:endParaRPr>
          </a:p>
          <a:p>
            <a:pPr marL="285750" lvl="0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Organización: taller práctico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en el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centro, previa convocatoria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de los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coordinadores de calidad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y 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de títulos 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>
                <a:ea typeface="STXinwei" charset="-122"/>
                <a:cs typeface="Tahoma" pitchFamily="34" charset="0"/>
              </a:rPr>
              <a:t>Duración: 6 horas aprox.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600" dirty="0" smtClean="0">
                <a:ea typeface="STXinwei" charset="-122"/>
                <a:cs typeface="Tahoma" pitchFamily="34" charset="0"/>
              </a:rPr>
              <a:t>Plazo</a:t>
            </a:r>
            <a:r>
              <a:rPr lang="es-ES" altLang="ja-JP" sz="1600" dirty="0">
                <a:ea typeface="STXinwei" charset="-122"/>
                <a:cs typeface="Tahoma" pitchFamily="34" charset="0"/>
              </a:rPr>
              <a:t>: Febrero </a:t>
            </a:r>
            <a:r>
              <a:rPr lang="es-ES" altLang="ja-JP" sz="1600" dirty="0" smtClean="0">
                <a:ea typeface="STXinwei" charset="-122"/>
                <a:cs typeface="Tahoma" pitchFamily="34" charset="0"/>
              </a:rPr>
              <a:t>2014</a:t>
            </a:r>
            <a:endParaRPr lang="es-ES" altLang="ja-JP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Marcador de contenido 4"/>
          <p:cNvSpPr txBox="1">
            <a:spLocks/>
          </p:cNvSpPr>
          <p:nvPr/>
        </p:nvSpPr>
        <p:spPr>
          <a:xfrm>
            <a:off x="381000" y="1321747"/>
            <a:ext cx="8229600" cy="244827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Reuniones informativas con el Área de Apoyo a la Docencia y Calidad</a:t>
            </a:r>
          </a:p>
          <a:p>
            <a:r>
              <a:rPr lang="es-ES" sz="1800" dirty="0" smtClean="0"/>
              <a:t>Reuniones de trabajo</a:t>
            </a:r>
          </a:p>
          <a:p>
            <a:pPr lvl="1"/>
            <a:r>
              <a:rPr lang="es-ES" sz="1800" dirty="0" smtClean="0"/>
              <a:t>Equipo directivo</a:t>
            </a:r>
          </a:p>
          <a:p>
            <a:pPr lvl="1"/>
            <a:r>
              <a:rPr lang="es-ES" sz="1800" dirty="0" smtClean="0"/>
              <a:t>Coordinadores de títulos, coordinadores de prácticas en empresa y movilidad, y coordinadora de calidad.</a:t>
            </a:r>
          </a:p>
          <a:p>
            <a:pPr lvl="1"/>
            <a:r>
              <a:rPr lang="es-ES" sz="1800" dirty="0" smtClean="0"/>
              <a:t>Administradora de centro, subdirector de infraestructuras y coordinadora de calidad.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979712" y="4005064"/>
            <a:ext cx="624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En estas reuniones se presentó el documento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guía para la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acreditación y se concretó el pla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n de actividades.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33401" y="908720"/>
            <a:ext cx="2788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Actividades de </a:t>
            </a:r>
            <a:r>
              <a:rPr lang="es-ES" b="1" dirty="0" smtClean="0"/>
              <a:t>información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50828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Marcador de contenido 2"/>
          <p:cNvSpPr txBox="1">
            <a:spLocks/>
          </p:cNvSpPr>
          <p:nvPr/>
        </p:nvSpPr>
        <p:spPr>
          <a:xfrm>
            <a:off x="533401" y="1416050"/>
            <a:ext cx="8229600" cy="22629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Presentación a los miembros de la Comisión de Garantía de Calidad, Coordinadores de Máster y Equipo Directivo </a:t>
            </a:r>
          </a:p>
          <a:p>
            <a:r>
              <a:rPr lang="es-ES" sz="1800" dirty="0" smtClean="0"/>
              <a:t>Taller básico de calidad para coordinadores de máster y miembros de la Comisión de garantía de calidad</a:t>
            </a:r>
          </a:p>
          <a:p>
            <a:r>
              <a:rPr lang="es-ES" sz="1800" dirty="0" smtClean="0">
                <a:hlinkClick r:id="rId3" action="ppaction://hlinkpres?slideindex=1&amp;slidetitle="/>
              </a:rPr>
              <a:t>Presentación</a:t>
            </a:r>
            <a:r>
              <a:rPr lang="es-ES" sz="1800" dirty="0" smtClean="0"/>
              <a:t> abierta a todos los colectivos del Centro </a:t>
            </a:r>
          </a:p>
          <a:p>
            <a:pPr lvl="1"/>
            <a:r>
              <a:rPr lang="es-ES" sz="1800" dirty="0" smtClean="0"/>
              <a:t>Previamente se informa a la administradora de centro y a Delegación de alumnos de la importancia del proceso</a:t>
            </a:r>
            <a:endParaRPr lang="es-ES" sz="1800" dirty="0"/>
          </a:p>
        </p:txBody>
      </p:sp>
      <p:sp>
        <p:nvSpPr>
          <p:cNvPr id="2" name="1 Rectángulo"/>
          <p:cNvSpPr/>
          <p:nvPr/>
        </p:nvSpPr>
        <p:spPr>
          <a:xfrm>
            <a:off x="533401" y="908720"/>
            <a:ext cx="2404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Actividades de difusión</a:t>
            </a:r>
          </a:p>
        </p:txBody>
      </p:sp>
    </p:spTree>
    <p:extLst>
      <p:ext uri="{BB962C8B-B14F-4D97-AF65-F5344CB8AC3E}">
        <p14:creationId xmlns:p14="http://schemas.microsoft.com/office/powerpoint/2010/main" val="225842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27584" y="1700808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ITC New Baskerville Std"/>
              </a:rPr>
              <a:t>Estado de la acreditación </a:t>
            </a:r>
            <a:r>
              <a:rPr lang="es-ES" dirty="0">
                <a:latin typeface="ITC New Baskerville Std"/>
              </a:rPr>
              <a:t>en el ámbito </a:t>
            </a:r>
            <a:r>
              <a:rPr lang="es-ES" dirty="0" smtClean="0">
                <a:latin typeface="ITC New Baskerville Std"/>
              </a:rPr>
              <a:t>del Sistema Universitario de Galicia.</a:t>
            </a:r>
          </a:p>
          <a:p>
            <a:pPr marL="1257300" lvl="2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 smtClean="0">
                <a:latin typeface="ITC New Baskerville Std"/>
              </a:rPr>
              <a:t>Titulaciones que han participado en las Universidades del SUG.</a:t>
            </a:r>
          </a:p>
          <a:p>
            <a:pPr marL="1257300" lvl="2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 smtClean="0">
                <a:latin typeface="ITC New Baskerville Std"/>
              </a:rPr>
              <a:t>Calendario </a:t>
            </a:r>
            <a:r>
              <a:rPr lang="es-ES" dirty="0">
                <a:latin typeface="ITC New Baskerville Std"/>
              </a:rPr>
              <a:t>propuesto para las acreditaciones </a:t>
            </a:r>
            <a:r>
              <a:rPr lang="es-ES" dirty="0" smtClean="0">
                <a:latin typeface="ITC New Baskerville Std"/>
              </a:rPr>
              <a:t>2014/15</a:t>
            </a:r>
            <a:endParaRPr lang="es-ES" dirty="0">
              <a:latin typeface="ITC New Baskerville Std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ITC New Baskerville Std"/>
              </a:rPr>
              <a:t>Experiencia durante el </a:t>
            </a:r>
            <a:r>
              <a:rPr lang="es-ES" dirty="0">
                <a:latin typeface="ITC New Baskerville Std"/>
              </a:rPr>
              <a:t>proceso de </a:t>
            </a:r>
            <a:r>
              <a:rPr lang="es-ES" dirty="0" smtClean="0">
                <a:latin typeface="ITC New Baskerville Std"/>
              </a:rPr>
              <a:t>acreditación.</a:t>
            </a:r>
            <a:endParaRPr lang="es-ES" dirty="0">
              <a:latin typeface="ITC New Baskerville Std"/>
            </a:endParaRPr>
          </a:p>
        </p:txBody>
      </p:sp>
    </p:spTree>
    <p:extLst>
      <p:ext uri="{BB962C8B-B14F-4D97-AF65-F5344CB8AC3E}">
        <p14:creationId xmlns:p14="http://schemas.microsoft.com/office/powerpoint/2010/main" val="36405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Marcador de contenido 2"/>
          <p:cNvSpPr txBox="1">
            <a:spLocks/>
          </p:cNvSpPr>
          <p:nvPr/>
        </p:nvSpPr>
        <p:spPr>
          <a:xfrm>
            <a:off x="467544" y="1467420"/>
            <a:ext cx="8229600" cy="34017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Varios informes en Junta de Facultad a lo largo del proceso</a:t>
            </a:r>
          </a:p>
          <a:p>
            <a:r>
              <a:rPr lang="es-ES" sz="1800" dirty="0" smtClean="0">
                <a:hlinkClick r:id="rId3"/>
              </a:rPr>
              <a:t>Apartado</a:t>
            </a:r>
            <a:r>
              <a:rPr lang="es-ES" sz="1800" dirty="0" smtClean="0"/>
              <a:t> específico en la portada de la página web de centro</a:t>
            </a:r>
          </a:p>
          <a:p>
            <a:r>
              <a:rPr lang="es-ES" sz="1800" dirty="0" smtClean="0"/>
              <a:t>Correos a toda la comunidad de la Facultad para informar sobre el  proceso</a:t>
            </a:r>
          </a:p>
          <a:p>
            <a:pPr lvl="1"/>
            <a:r>
              <a:rPr lang="es-ES" sz="1800" dirty="0" smtClean="0"/>
              <a:t>Participación en el proceso  </a:t>
            </a:r>
          </a:p>
          <a:p>
            <a:pPr lvl="1"/>
            <a:r>
              <a:rPr lang="es-ES" sz="1800" dirty="0" smtClean="0"/>
              <a:t>Sobre la  auditoría</a:t>
            </a:r>
          </a:p>
          <a:p>
            <a:r>
              <a:rPr lang="es-ES" sz="1800" dirty="0" smtClean="0"/>
              <a:t>Anuncios en las pantallas del </a:t>
            </a:r>
            <a:r>
              <a:rPr lang="es-ES" sz="1800" dirty="0" smtClean="0"/>
              <a:t>centro</a:t>
            </a:r>
            <a:endParaRPr lang="es-ES" sz="1800" dirty="0"/>
          </a:p>
        </p:txBody>
      </p:sp>
      <p:sp>
        <p:nvSpPr>
          <p:cNvPr id="10" name="9 Rectángulo"/>
          <p:cNvSpPr/>
          <p:nvPr/>
        </p:nvSpPr>
        <p:spPr>
          <a:xfrm>
            <a:off x="4125144" y="37890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En el centro todo el mundo estaba al tanto de la participación de 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 acreditación de títulos en la Facultad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3401" y="908720"/>
            <a:ext cx="2404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Actividades de difusión</a:t>
            </a:r>
          </a:p>
        </p:txBody>
      </p:sp>
    </p:spTree>
    <p:extLst>
      <p:ext uri="{BB962C8B-B14F-4D97-AF65-F5344CB8AC3E}">
        <p14:creationId xmlns:p14="http://schemas.microsoft.com/office/powerpoint/2010/main" val="225842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Marcador de contenido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/>
              <a:t>Recopilación de evidencias vinculadas con el proceso de acreditación</a:t>
            </a:r>
            <a:r>
              <a:rPr lang="es-ES" sz="1800" dirty="0" smtClean="0">
                <a:hlinkClick r:id="rId3" action="ppaction://hlinkfile"/>
              </a:rPr>
              <a:t>.</a:t>
            </a:r>
          </a:p>
          <a:p>
            <a:r>
              <a:rPr lang="es-ES" sz="1800" dirty="0" smtClean="0"/>
              <a:t>En cuanto al SGIC</a:t>
            </a:r>
            <a:endParaRPr lang="es-ES" sz="1800" dirty="0" smtClean="0">
              <a:hlinkClick r:id="rId3" action="ppaction://hlinkfile"/>
            </a:endParaRPr>
          </a:p>
          <a:p>
            <a:pPr lvl="1"/>
            <a:r>
              <a:rPr lang="es-ES" sz="1800" dirty="0" smtClean="0"/>
              <a:t>Revisión de las recomendaciones recogidas en el informe final de evaluación del diseño del SGIC</a:t>
            </a:r>
          </a:p>
          <a:p>
            <a:pPr lvl="1"/>
            <a:r>
              <a:rPr lang="es-ES" sz="1800" dirty="0" smtClean="0"/>
              <a:t>Informe de cambios introducidos en la documentación del SGIC</a:t>
            </a:r>
          </a:p>
          <a:p>
            <a:r>
              <a:rPr lang="es-ES" sz="1800" dirty="0" smtClean="0"/>
              <a:t>Búsqueda de evidencias adicionales sobre aspectos que queríamos destacar. </a:t>
            </a:r>
          </a:p>
          <a:p>
            <a:r>
              <a:rPr lang="es-ES" sz="1800" dirty="0" smtClean="0"/>
              <a:t>Puesta al día de evidencias en la aplicación SGIC-STO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33401" y="908720"/>
            <a:ext cx="2293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/>
              <a:t>Actividades </a:t>
            </a:r>
            <a:r>
              <a:rPr lang="es-ES" b="1" dirty="0" smtClean="0"/>
              <a:t>realizadas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25842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1" name="Marcador de contenido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285750" algn="just" fontAlgn="base">
              <a:spcBef>
                <a:spcPts val="600"/>
              </a:spcBef>
              <a:tabLst>
                <a:tab pos="90488" algn="l"/>
              </a:tabLst>
            </a:pPr>
            <a:r>
              <a:rPr lang="es-ES" sz="1800" dirty="0"/>
              <a:t>“Guía de evaluación para la renovación de la acreditación de títulos oficiales de grado y máster</a:t>
            </a:r>
            <a:r>
              <a:rPr lang="es-ES" sz="1800" dirty="0" smtClean="0"/>
              <a:t>”</a:t>
            </a:r>
          </a:p>
          <a:p>
            <a:pPr marL="628650" indent="-285750" algn="just" fontAlgn="base">
              <a:spcBef>
                <a:spcPts val="600"/>
              </a:spcBef>
              <a:tabLst>
                <a:tab pos="90488" algn="l"/>
              </a:tabLst>
            </a:pPr>
            <a:r>
              <a:rPr lang="es-ES" sz="1800" dirty="0" smtClean="0"/>
              <a:t>“</a:t>
            </a:r>
            <a:r>
              <a:rPr lang="es-ES" sz="1800" dirty="0"/>
              <a:t>Plan de actividades para la renovación de la acreditación de títulos </a:t>
            </a:r>
            <a:r>
              <a:rPr lang="es-ES" sz="1800" dirty="0" smtClean="0"/>
              <a:t>oficiales”</a:t>
            </a:r>
          </a:p>
          <a:p>
            <a:pPr marL="628650" indent="-285750" algn="just" fontAlgn="base">
              <a:spcBef>
                <a:spcPts val="600"/>
              </a:spcBef>
              <a:tabLst>
                <a:tab pos="90488" algn="l"/>
              </a:tabLst>
            </a:pPr>
            <a:r>
              <a:rPr lang="es-ES" sz="1800" dirty="0" smtClean="0"/>
              <a:t>Documentos </a:t>
            </a:r>
            <a:r>
              <a:rPr lang="es-ES" sz="1800" dirty="0" smtClean="0"/>
              <a:t>generados en las reuniones de trabajo.</a:t>
            </a:r>
          </a:p>
          <a:p>
            <a:pPr marL="628650" indent="-285750">
              <a:spcBef>
                <a:spcPts val="600"/>
              </a:spcBef>
            </a:pPr>
            <a:r>
              <a:rPr lang="es-ES" sz="1800" dirty="0" smtClean="0"/>
              <a:t>Presentaciones del </a:t>
            </a:r>
            <a:r>
              <a:rPr lang="es-ES" sz="1800" dirty="0" smtClean="0"/>
              <a:t>Área </a:t>
            </a:r>
            <a:r>
              <a:rPr lang="es-ES" sz="1800" dirty="0" smtClean="0"/>
              <a:t>utilizadas en las reuniones informativas y en taller básico de calidad.</a:t>
            </a:r>
            <a:endParaRPr lang="es-ES" sz="1800" dirty="0"/>
          </a:p>
        </p:txBody>
      </p:sp>
      <p:sp>
        <p:nvSpPr>
          <p:cNvPr id="12" name="11 Rectángulo"/>
          <p:cNvSpPr/>
          <p:nvPr/>
        </p:nvSpPr>
        <p:spPr>
          <a:xfrm>
            <a:off x="533401" y="908720"/>
            <a:ext cx="2553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Documentación utilizada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92949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3" name="2 Rectángulo"/>
          <p:cNvSpPr/>
          <p:nvPr/>
        </p:nvSpPr>
        <p:spPr>
          <a:xfrm>
            <a:off x="602333" y="1336987"/>
            <a:ext cx="8146132" cy="4560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s-ES" altLang="es-ES" sz="1600" b="1" dirty="0" smtClean="0">
                <a:latin typeface="Calibri" pitchFamily="34" charset="0"/>
              </a:rPr>
              <a:t>Servidor en el centro</a:t>
            </a:r>
            <a:endParaRPr lang="es-ES" altLang="es-ES" sz="1600" b="1" dirty="0">
              <a:latin typeface="Calibri" pitchFamily="34" charset="0"/>
            </a:endParaRP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es-ES" sz="1600" dirty="0" smtClean="0">
                <a:latin typeface="Calibri" pitchFamily="34" charset="0"/>
              </a:rPr>
              <a:t>Permitió  </a:t>
            </a:r>
            <a:r>
              <a:rPr lang="es-ES" altLang="es-ES" sz="1600" dirty="0">
                <a:latin typeface="Calibri" pitchFamily="34" charset="0"/>
              </a:rPr>
              <a:t>centralizar </a:t>
            </a:r>
            <a:r>
              <a:rPr lang="es-ES" altLang="es-ES" sz="1600" dirty="0" smtClean="0">
                <a:latin typeface="Calibri" pitchFamily="34" charset="0"/>
              </a:rPr>
              <a:t>la </a:t>
            </a:r>
            <a:r>
              <a:rPr lang="es-ES" altLang="es-ES" sz="1600" dirty="0">
                <a:latin typeface="Calibri" pitchFamily="34" charset="0"/>
              </a:rPr>
              <a:t>información sobre evidencias e indicadores  disponibles en el centro y en las </a:t>
            </a:r>
            <a:r>
              <a:rPr lang="es-ES" altLang="es-ES" sz="1600" dirty="0">
                <a:latin typeface="Calibri" pitchFamily="34" charset="0"/>
              </a:rPr>
              <a:t>titulaciones a través de la Coordinadora de Calidad.</a:t>
            </a:r>
            <a:endParaRPr lang="es-ES" altLang="es-ES" sz="1600" dirty="0">
              <a:latin typeface="Calibri" pitchFamily="34" charset="0"/>
            </a:endParaRP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Calibri" pitchFamily="34" charset="0"/>
              </a:rPr>
              <a:t>Constituyó un espacio virtual de recopilación de información y trabajo conjunto muy ágil.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Calibri" pitchFamily="34" charset="0"/>
              </a:rPr>
              <a:t>Facilitó </a:t>
            </a:r>
            <a:r>
              <a:rPr lang="es-ES" altLang="es-ES" sz="1600" dirty="0" smtClean="0">
                <a:latin typeface="Calibri" pitchFamily="34" charset="0"/>
              </a:rPr>
              <a:t>la </a:t>
            </a:r>
            <a:r>
              <a:rPr lang="es-ES" altLang="es-ES" sz="1600" dirty="0">
                <a:latin typeface="Calibri" pitchFamily="34" charset="0"/>
              </a:rPr>
              <a:t>incorporación de la información en la aplicación del </a:t>
            </a:r>
            <a:r>
              <a:rPr lang="es-ES" altLang="es-ES" sz="1600" dirty="0" smtClean="0">
                <a:latin typeface="Calibri" pitchFamily="34" charset="0"/>
              </a:rPr>
              <a:t>SGIC-STO a </a:t>
            </a:r>
            <a:r>
              <a:rPr lang="es-ES" altLang="es-ES" sz="1600" dirty="0">
                <a:latin typeface="Calibri" pitchFamily="34" charset="0"/>
              </a:rPr>
              <a:t>través de enlaces </a:t>
            </a:r>
            <a:r>
              <a:rPr lang="es-ES" altLang="es-ES" sz="1600" dirty="0" smtClean="0">
                <a:latin typeface="Calibri" pitchFamily="34" charset="0"/>
              </a:rPr>
              <a:t>directos.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es-ES" altLang="es-ES" sz="1600" b="1" dirty="0" smtClean="0">
                <a:latin typeface="Calibri" pitchFamily="34" charset="0"/>
              </a:rPr>
              <a:t>Ap</a:t>
            </a:r>
            <a:r>
              <a:rPr lang="es-ES" altLang="es-ES" sz="1600" b="1" dirty="0" smtClean="0">
                <a:latin typeface="Calibri" pitchFamily="34" charset="0"/>
              </a:rPr>
              <a:t>licación </a:t>
            </a:r>
            <a:r>
              <a:rPr lang="es-ES" altLang="es-ES" sz="1600" b="1" dirty="0">
                <a:latin typeface="Calibri" pitchFamily="34" charset="0"/>
              </a:rPr>
              <a:t>informática del </a:t>
            </a:r>
            <a:r>
              <a:rPr lang="es-ES" altLang="es-ES" sz="1600" b="1" dirty="0" smtClean="0">
                <a:latin typeface="Calibri" pitchFamily="34" charset="0"/>
              </a:rPr>
              <a:t>SGIC-STO</a:t>
            </a:r>
            <a:r>
              <a:rPr lang="es-ES" altLang="es-ES" sz="1600" b="1" dirty="0">
                <a:latin typeface="Calibri" pitchFamily="34" charset="0"/>
              </a:rPr>
              <a:t>: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es-ES" sz="1600" dirty="0" smtClean="0">
                <a:latin typeface="Calibri" pitchFamily="34" charset="0"/>
              </a:rPr>
              <a:t>La información se pone a disposición de los evaluadores a través de una aplicación que manejan en otros programas de calidad: SGIC, STO.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es-ES" sz="1600" dirty="0" smtClean="0">
                <a:latin typeface="Calibri" pitchFamily="34" charset="0"/>
              </a:rPr>
              <a:t>Se creó una </a:t>
            </a:r>
            <a:r>
              <a:rPr lang="es-ES" altLang="es-ES" sz="1600" dirty="0">
                <a:latin typeface="Calibri" pitchFamily="34" charset="0"/>
              </a:rPr>
              <a:t>estructura </a:t>
            </a:r>
            <a:r>
              <a:rPr lang="es-ES" altLang="es-ES" sz="1600" dirty="0" smtClean="0">
                <a:latin typeface="Calibri" pitchFamily="34" charset="0"/>
              </a:rPr>
              <a:t>en la aplicación donde se centralizaron </a:t>
            </a:r>
            <a:r>
              <a:rPr lang="es-ES" altLang="es-ES" sz="1600" dirty="0">
                <a:latin typeface="Calibri" pitchFamily="34" charset="0"/>
              </a:rPr>
              <a:t>de evidencias e indicadores en la aplicación fue bien recibida por la ACSUG</a:t>
            </a:r>
            <a:endParaRPr lang="es-ES" altLang="es-ES" sz="1600" dirty="0" smtClean="0">
              <a:latin typeface="Calibri" pitchFamily="34" charset="0"/>
            </a:endParaRP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altLang="es-ES" sz="1600" dirty="0" smtClean="0">
                <a:latin typeface="Calibri" pitchFamily="34" charset="0"/>
              </a:rPr>
              <a:t>Permitió </a:t>
            </a:r>
            <a:r>
              <a:rPr lang="es-ES" altLang="es-ES" sz="1600" dirty="0">
                <a:latin typeface="Calibri" pitchFamily="34" charset="0"/>
              </a:rPr>
              <a:t>de forma sencilla elaborar un archivo resumen en formato </a:t>
            </a:r>
            <a:r>
              <a:rPr lang="es-ES" altLang="es-ES" sz="1600" dirty="0" err="1">
                <a:latin typeface="Calibri" pitchFamily="34" charset="0"/>
              </a:rPr>
              <a:t>pdf</a:t>
            </a:r>
            <a:r>
              <a:rPr lang="es-ES" altLang="es-ES" sz="1600" dirty="0">
                <a:latin typeface="Calibri" pitchFamily="34" charset="0"/>
              </a:rPr>
              <a:t> con la información disponible que se adelantó a la ACSUG.</a:t>
            </a:r>
            <a:endParaRPr lang="es-ES" sz="1600" dirty="0"/>
          </a:p>
        </p:txBody>
      </p:sp>
      <p:sp>
        <p:nvSpPr>
          <p:cNvPr id="10" name="9 Rectángulo"/>
          <p:cNvSpPr/>
          <p:nvPr/>
        </p:nvSpPr>
        <p:spPr>
          <a:xfrm>
            <a:off x="533401" y="927441"/>
            <a:ext cx="821506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altLang="es-ES" b="1" dirty="0">
                <a:latin typeface="Calibri" pitchFamily="34" charset="0"/>
              </a:rPr>
              <a:t>Puesta a disposición de información previa a la visita: Evidencias e indicadores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958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379537" y="5457850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37" y="5572150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3908177" y="5587603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sp>
        <p:nvSpPr>
          <p:cNvPr id="9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399337" y="5872187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BD5B7DC4-D42B-44B6-AE87-8D34CBE00B5C}" type="slidenum">
              <a:rPr lang="en-US" altLang="es-E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24</a:t>
            </a:fld>
            <a:endParaRPr lang="en-US" altLang="es-E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312862" y="944588"/>
            <a:ext cx="8048625" cy="52689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l" fontAlgn="auto">
              <a:spcAft>
                <a:spcPts val="0"/>
              </a:spcAft>
              <a:defRPr/>
            </a:pPr>
            <a:endParaRPr lang="es-ES" sz="1600" dirty="0"/>
          </a:p>
          <a:p>
            <a:pPr lvl="1" algn="l" fontAlgn="auto">
              <a:spcAft>
                <a:spcPts val="0"/>
              </a:spcAft>
              <a:defRPr/>
            </a:pPr>
            <a:endParaRPr lang="es-ES" sz="1800" b="1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sz="1400" b="1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sz="1400" b="1" dirty="0"/>
          </a:p>
        </p:txBody>
      </p:sp>
      <p:pic>
        <p:nvPicPr>
          <p:cNvPr id="12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1" y="725512"/>
            <a:ext cx="252531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235" y="981100"/>
            <a:ext cx="5606653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Llamada de flecha a la derecha 6"/>
          <p:cNvSpPr/>
          <p:nvPr/>
        </p:nvSpPr>
        <p:spPr>
          <a:xfrm>
            <a:off x="179512" y="3341712"/>
            <a:ext cx="3192066" cy="1979389"/>
          </a:xfrm>
          <a:prstGeom prst="rightArrowCallou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0" indent="0" eaLnBrk="1" hangingPunct="1"/>
            <a:r>
              <a:rPr lang="es-ES" altLang="es-ES" sz="1600" b="1" dirty="0">
                <a:latin typeface="Calibri" pitchFamily="34" charset="0"/>
              </a:rPr>
              <a:t>Recoge la estructura </a:t>
            </a:r>
            <a:r>
              <a:rPr lang="es-ES" altLang="es-ES" sz="1600" b="1" dirty="0" smtClean="0">
                <a:latin typeface="Calibri" pitchFamily="34" charset="0"/>
              </a:rPr>
              <a:t>establecida en </a:t>
            </a:r>
            <a:r>
              <a:rPr lang="es-ES" altLang="es-ES" sz="1600" b="1" dirty="0">
                <a:latin typeface="Calibri" pitchFamily="34" charset="0"/>
              </a:rPr>
              <a:t>la guía de acreditación publicada por ACSUG + Una carpeta de información general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577454" y="286345"/>
            <a:ext cx="582492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" altLang="es-ES" sz="2400" b="1" dirty="0"/>
              <a:t>Estructura de la información en la </a:t>
            </a:r>
            <a:r>
              <a:rPr lang="es-ES" altLang="es-ES" sz="2400" b="1" dirty="0" smtClean="0"/>
              <a:t>aplicación</a:t>
            </a:r>
          </a:p>
        </p:txBody>
      </p:sp>
    </p:spTree>
    <p:extLst>
      <p:ext uri="{BB962C8B-B14F-4D97-AF65-F5344CB8AC3E}">
        <p14:creationId xmlns:p14="http://schemas.microsoft.com/office/powerpoint/2010/main" val="24669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14300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s-ES" altLang="es-ES" sz="1800">
              <a:latin typeface="Calibri" pitchFamily="34" charset="0"/>
            </a:endParaRPr>
          </a:p>
        </p:txBody>
      </p:sp>
      <p:sp>
        <p:nvSpPr>
          <p:cNvPr id="18435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088211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9C097343-C3EE-4E4C-9CE4-618F56957BCA}" type="slidenum">
              <a:rPr lang="en-US" altLang="es-E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25</a:t>
            </a:fld>
            <a:endParaRPr lang="en-US" altLang="es-E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2201466" y="2813050"/>
            <a:ext cx="8048625" cy="5270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l" fontAlgn="auto">
              <a:spcAft>
                <a:spcPts val="0"/>
              </a:spcAft>
              <a:defRPr/>
            </a:pPr>
            <a:endParaRPr lang="es-ES" sz="1600" dirty="0"/>
          </a:p>
          <a:p>
            <a:pPr lvl="1" algn="l" fontAlgn="auto">
              <a:spcAft>
                <a:spcPts val="0"/>
              </a:spcAft>
              <a:defRPr/>
            </a:pPr>
            <a:endParaRPr lang="es-ES" sz="1800" b="1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dirty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sz="1400" b="1" dirty="0" smtClean="0"/>
          </a:p>
          <a:p>
            <a:pPr marL="1257300" lvl="2" indent="-342900" algn="l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s-ES" sz="1400" b="1" dirty="0"/>
          </a:p>
        </p:txBody>
      </p:sp>
      <p:pic>
        <p:nvPicPr>
          <p:cNvPr id="18437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1449536"/>
            <a:ext cx="5993606" cy="482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Rectángulo 17"/>
          <p:cNvSpPr>
            <a:spLocks noChangeArrowheads="1"/>
          </p:cNvSpPr>
          <p:nvPr/>
        </p:nvSpPr>
        <p:spPr bwMode="auto">
          <a:xfrm>
            <a:off x="179512" y="3016845"/>
            <a:ext cx="2490788" cy="2769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es-ES" altLang="es-ES" sz="1600" b="1" dirty="0">
                <a:latin typeface="Calibri" pitchFamily="34" charset="0"/>
              </a:rPr>
              <a:t>Portada</a:t>
            </a:r>
          </a:p>
          <a:p>
            <a:pPr marL="342900" indent="-34290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es-ES" altLang="es-ES" sz="1600" b="1" dirty="0" err="1">
                <a:latin typeface="Calibri" pitchFamily="34" charset="0"/>
              </a:rPr>
              <a:t>Subcriterio</a:t>
            </a:r>
            <a:r>
              <a:rPr lang="es-ES" altLang="es-ES" sz="1600" dirty="0">
                <a:latin typeface="Calibri" pitchFamily="34" charset="0"/>
              </a:rPr>
              <a:t> (formulario a título informativo)</a:t>
            </a:r>
          </a:p>
          <a:p>
            <a:pPr marL="342900" indent="-34290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es-ES" altLang="es-ES" sz="1600" b="1" dirty="0">
                <a:latin typeface="Calibri" pitchFamily="34" charset="0"/>
              </a:rPr>
              <a:t>Evidencias</a:t>
            </a:r>
            <a:r>
              <a:rPr lang="es-ES" altLang="es-ES" sz="1600" dirty="0">
                <a:latin typeface="Calibri" pitchFamily="34" charset="0"/>
              </a:rPr>
              <a:t> (un formulario por cada una de las evidencias)</a:t>
            </a:r>
          </a:p>
          <a:p>
            <a:pPr marL="342900" indent="-342900" eaLnBrk="1" hangingPunct="1">
              <a:spcBef>
                <a:spcPts val="1200"/>
              </a:spcBef>
              <a:buFont typeface="+mj-lt"/>
              <a:buAutoNum type="arabicPeriod"/>
            </a:pPr>
            <a:r>
              <a:rPr lang="es-ES" altLang="es-ES" sz="1600" b="1" dirty="0">
                <a:latin typeface="Calibri" pitchFamily="34" charset="0"/>
              </a:rPr>
              <a:t>Indicadores</a:t>
            </a:r>
            <a:r>
              <a:rPr lang="es-ES" altLang="es-ES" sz="1600" dirty="0">
                <a:latin typeface="Calibri" pitchFamily="34" charset="0"/>
              </a:rPr>
              <a:t> (un formulario por cada uno de los indicadores)</a:t>
            </a:r>
          </a:p>
        </p:txBody>
      </p:sp>
      <p:sp>
        <p:nvSpPr>
          <p:cNvPr id="2" name="1 Rectángulo"/>
          <p:cNvSpPr/>
          <p:nvPr/>
        </p:nvSpPr>
        <p:spPr>
          <a:xfrm>
            <a:off x="467544" y="332656"/>
            <a:ext cx="78933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" altLang="es-ES" sz="2400" b="1" dirty="0"/>
              <a:t>Estructura de la información en la </a:t>
            </a:r>
            <a:r>
              <a:rPr lang="es-ES" altLang="es-ES" sz="2400" b="1" dirty="0" smtClean="0"/>
              <a:t>aplicación</a:t>
            </a:r>
          </a:p>
          <a:p>
            <a:pPr>
              <a:lnSpc>
                <a:spcPct val="90000"/>
              </a:lnSpc>
            </a:pPr>
            <a:endParaRPr lang="es-ES" altLang="es-ES" dirty="0" smtClean="0"/>
          </a:p>
          <a:p>
            <a:pPr>
              <a:lnSpc>
                <a:spcPct val="90000"/>
              </a:lnSpc>
            </a:pPr>
            <a:r>
              <a:rPr lang="es-ES" altLang="es-ES" dirty="0" smtClean="0"/>
              <a:t>En </a:t>
            </a:r>
            <a:r>
              <a:rPr lang="es-ES" altLang="es-ES" dirty="0"/>
              <a:t>función de los criterios y </a:t>
            </a:r>
            <a:r>
              <a:rPr lang="es-ES" altLang="es-ES" dirty="0" err="1"/>
              <a:t>subcriterios</a:t>
            </a:r>
            <a:r>
              <a:rPr lang="es-ES" altLang="es-ES" dirty="0"/>
              <a:t> establecidos en la </a:t>
            </a:r>
            <a:r>
              <a:rPr lang="ja-JP" altLang="es-ES" dirty="0"/>
              <a:t>“</a:t>
            </a:r>
            <a:r>
              <a:rPr lang="es-ES" altLang="ja-JP" dirty="0"/>
              <a:t>Guía de renovación…</a:t>
            </a:r>
            <a:r>
              <a:rPr lang="ja-JP" altLang="es-ES" dirty="0" smtClean="0"/>
              <a:t>”</a:t>
            </a:r>
            <a:endParaRPr lang="gl-ES" altLang="es-ES" dirty="0"/>
          </a:p>
        </p:txBody>
      </p:sp>
    </p:spTree>
    <p:extLst>
      <p:ext uri="{BB962C8B-B14F-4D97-AF65-F5344CB8AC3E}">
        <p14:creationId xmlns:p14="http://schemas.microsoft.com/office/powerpoint/2010/main" val="40643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143000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endParaRPr lang="es-ES" altLang="es-ES" sz="1800">
              <a:latin typeface="Calibri" pitchFamily="34" charset="0"/>
            </a:endParaRPr>
          </a:p>
        </p:txBody>
      </p:sp>
      <p:sp>
        <p:nvSpPr>
          <p:cNvPr id="19459" name="2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B4F2C49F-CB38-43EF-8745-6C79A880B3B9}" type="slidenum">
              <a:rPr lang="en-US" altLang="es-ES" sz="1200">
                <a:solidFill>
                  <a:srgbClr val="898989"/>
                </a:solidFill>
                <a:latin typeface="Calibri" pitchFamily="34" charset="0"/>
              </a:rPr>
              <a:pPr eaLnBrk="1" hangingPunct="1"/>
              <a:t>26</a:t>
            </a:fld>
            <a:endParaRPr lang="en-US" altLang="es-E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61" name="Rectángulo 17"/>
          <p:cNvSpPr>
            <a:spLocks noChangeArrowheads="1"/>
          </p:cNvSpPr>
          <p:nvPr/>
        </p:nvSpPr>
        <p:spPr bwMode="auto">
          <a:xfrm>
            <a:off x="1016794" y="2620964"/>
            <a:ext cx="2490788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s-ES" altLang="es-ES" sz="1800" b="1" dirty="0">
                <a:latin typeface="Calibri" pitchFamily="34" charset="0"/>
              </a:rPr>
              <a:t>Información descriptiva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s-ES" altLang="es-ES" sz="1800" b="1" dirty="0">
                <a:latin typeface="Calibri" pitchFamily="34" charset="0"/>
              </a:rPr>
              <a:t>Enlaces web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s-ES" altLang="es-ES" sz="1800" b="1" dirty="0">
                <a:latin typeface="Calibri" pitchFamily="34" charset="0"/>
              </a:rPr>
              <a:t>Enlaces servidor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s-ES" altLang="es-ES" sz="1800" b="1" dirty="0">
                <a:latin typeface="Calibri" pitchFamily="34" charset="0"/>
              </a:rPr>
              <a:t>Archivos adjuntos </a:t>
            </a:r>
            <a:r>
              <a:rPr lang="es-ES" altLang="es-ES" sz="1800" b="1" dirty="0" smtClean="0">
                <a:latin typeface="Calibri" pitchFamily="34" charset="0"/>
              </a:rPr>
              <a:t>(formatos </a:t>
            </a:r>
            <a:r>
              <a:rPr lang="es-ES" altLang="es-ES" sz="1800" b="1" dirty="0" err="1" smtClean="0">
                <a:latin typeface="Calibri" pitchFamily="34" charset="0"/>
              </a:rPr>
              <a:t>pdf</a:t>
            </a:r>
            <a:r>
              <a:rPr lang="es-ES" altLang="es-ES" sz="1800" b="1" dirty="0" smtClean="0">
                <a:latin typeface="Calibri" pitchFamily="34" charset="0"/>
              </a:rPr>
              <a:t>, </a:t>
            </a:r>
            <a:r>
              <a:rPr lang="es-ES" altLang="es-ES" sz="1800" b="1" dirty="0" err="1" smtClean="0">
                <a:latin typeface="Calibri" pitchFamily="34" charset="0"/>
              </a:rPr>
              <a:t>excel</a:t>
            </a:r>
            <a:r>
              <a:rPr lang="es-ES" altLang="es-ES" sz="1800" b="1" dirty="0" smtClean="0">
                <a:latin typeface="Calibri" pitchFamily="34" charset="0"/>
              </a:rPr>
              <a:t>, </a:t>
            </a:r>
            <a:r>
              <a:rPr lang="es-ES" altLang="es-ES" sz="1800" b="1" dirty="0" err="1">
                <a:latin typeface="Calibri" pitchFamily="34" charset="0"/>
              </a:rPr>
              <a:t>power</a:t>
            </a:r>
            <a:r>
              <a:rPr lang="es-ES" altLang="es-ES" sz="1800" b="1" dirty="0">
                <a:latin typeface="Calibri" pitchFamily="34" charset="0"/>
              </a:rPr>
              <a:t> </a:t>
            </a:r>
            <a:r>
              <a:rPr lang="es-ES" altLang="es-ES" sz="1800" b="1" dirty="0" err="1">
                <a:latin typeface="Calibri" pitchFamily="34" charset="0"/>
              </a:rPr>
              <a:t>point</a:t>
            </a:r>
            <a:r>
              <a:rPr lang="es-ES" altLang="es-ES" sz="1800" b="1" dirty="0">
                <a:latin typeface="Calibri" pitchFamily="34" charset="0"/>
              </a:rPr>
              <a:t>)</a:t>
            </a:r>
          </a:p>
        </p:txBody>
      </p:sp>
      <p:pic>
        <p:nvPicPr>
          <p:cNvPr id="19462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697039"/>
            <a:ext cx="3712369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467544" y="332656"/>
            <a:ext cx="58343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s-ES" altLang="es-ES" sz="2400" b="1" dirty="0"/>
              <a:t>Estructura de la información en la </a:t>
            </a:r>
            <a:r>
              <a:rPr lang="es-ES" altLang="es-ES" sz="2400" b="1" dirty="0" smtClean="0"/>
              <a:t>aplicación</a:t>
            </a:r>
          </a:p>
          <a:p>
            <a:pPr>
              <a:lnSpc>
                <a:spcPct val="90000"/>
              </a:lnSpc>
            </a:pPr>
            <a:endParaRPr lang="es-ES" altLang="es-ES" dirty="0" smtClean="0"/>
          </a:p>
          <a:p>
            <a:pPr>
              <a:lnSpc>
                <a:spcPct val="90000"/>
              </a:lnSpc>
            </a:pPr>
            <a:r>
              <a:rPr lang="es-ES" altLang="es-ES" dirty="0" smtClean="0"/>
              <a:t>La información de los formularios</a:t>
            </a:r>
            <a:endParaRPr lang="gl-ES" altLang="es-ES" dirty="0"/>
          </a:p>
        </p:txBody>
      </p:sp>
    </p:spTree>
    <p:extLst>
      <p:ext uri="{BB962C8B-B14F-4D97-AF65-F5344CB8AC3E}">
        <p14:creationId xmlns:p14="http://schemas.microsoft.com/office/powerpoint/2010/main" val="28950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1" name="Marcador de contenido 2"/>
          <p:cNvSpPr txBox="1">
            <a:spLocks/>
          </p:cNvSpPr>
          <p:nvPr/>
        </p:nvSpPr>
        <p:spPr>
          <a:xfrm>
            <a:off x="575136" y="1320927"/>
            <a:ext cx="8035464" cy="438577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s-ES" sz="1600" b="1" dirty="0" smtClean="0"/>
              <a:t>Reunión </a:t>
            </a:r>
            <a:r>
              <a:rPr lang="es-ES" sz="1600" b="1" dirty="0" smtClean="0"/>
              <a:t>con el equipo directivo</a:t>
            </a:r>
          </a:p>
          <a:p>
            <a:pPr algn="just">
              <a:spcBef>
                <a:spcPts val="600"/>
              </a:spcBef>
            </a:pPr>
            <a:r>
              <a:rPr lang="es-ES" sz="1600" b="1" dirty="0" smtClean="0"/>
              <a:t>Reunión con grupos de interés</a:t>
            </a:r>
          </a:p>
          <a:p>
            <a:pPr lvl="1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b="1" dirty="0" smtClean="0"/>
              <a:t>PDI</a:t>
            </a:r>
            <a:r>
              <a:rPr lang="es-ES" sz="1600" dirty="0" smtClean="0"/>
              <a:t>: </a:t>
            </a:r>
            <a:r>
              <a:rPr lang="es-ES" sz="1600" dirty="0" smtClean="0"/>
              <a:t>Al </a:t>
            </a:r>
            <a:r>
              <a:rPr lang="es-ES" sz="1600" dirty="0" smtClean="0"/>
              <a:t>menos tres </a:t>
            </a:r>
            <a:r>
              <a:rPr lang="es-ES" sz="1600" dirty="0" smtClean="0"/>
              <a:t>profesores/título. Entre </a:t>
            </a:r>
            <a:r>
              <a:rPr lang="es-ES" sz="1600" dirty="0" smtClean="0"/>
              <a:t>ellos, un profesor que haya </a:t>
            </a:r>
            <a:r>
              <a:rPr lang="es-ES" sz="1600" dirty="0" err="1" smtClean="0"/>
              <a:t>tutorizado</a:t>
            </a:r>
            <a:r>
              <a:rPr lang="es-ES" sz="1600" dirty="0" smtClean="0"/>
              <a:t> Trabajos Fin de Grado/Máster y un profesor que haya </a:t>
            </a:r>
            <a:r>
              <a:rPr lang="es-ES" sz="1600" dirty="0" err="1" smtClean="0"/>
              <a:t>tutorizado</a:t>
            </a:r>
            <a:r>
              <a:rPr lang="es-ES" sz="1600" dirty="0" smtClean="0"/>
              <a:t> prácticas. Debe procurarse </a:t>
            </a:r>
            <a:r>
              <a:rPr lang="es-ES" sz="1600" dirty="0" smtClean="0"/>
              <a:t>que impartan </a:t>
            </a:r>
            <a:r>
              <a:rPr lang="es-ES" sz="1600" dirty="0" smtClean="0"/>
              <a:t>en distintos grupos, haya algún director de departamento y pertenezcan a distintas </a:t>
            </a:r>
            <a:r>
              <a:rPr lang="es-ES" sz="1600" dirty="0" smtClean="0"/>
              <a:t>categorías. </a:t>
            </a:r>
            <a:r>
              <a:rPr lang="es-ES" sz="1600" b="1" dirty="0" smtClean="0"/>
              <a:t>Estudiantes</a:t>
            </a:r>
            <a:r>
              <a:rPr lang="es-ES" sz="1600" dirty="0" smtClean="0"/>
              <a:t>: </a:t>
            </a:r>
            <a:r>
              <a:rPr lang="es-ES" sz="1600" dirty="0"/>
              <a:t> Al menos cuatro estudiantes por cada titulación </a:t>
            </a:r>
            <a:r>
              <a:rPr lang="es-ES" sz="1600" dirty="0" smtClean="0"/>
              <a:t>y, entre ellos, </a:t>
            </a:r>
            <a:r>
              <a:rPr lang="es-ES" sz="1600" dirty="0" smtClean="0"/>
              <a:t>un </a:t>
            </a:r>
            <a:r>
              <a:rPr lang="es-ES" sz="1600" dirty="0" smtClean="0"/>
              <a:t>estudiante que haya realizado o esté realizando prácticas externas Y un estudiante que haya realizado movilidad. </a:t>
            </a:r>
          </a:p>
          <a:p>
            <a:pPr lvl="1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b="1" dirty="0" smtClean="0"/>
              <a:t>PAS/ personal de apoyo </a:t>
            </a:r>
            <a:r>
              <a:rPr lang="es-ES" sz="1600" b="1" dirty="0" smtClean="0"/>
              <a:t>a la docencia</a:t>
            </a:r>
            <a:r>
              <a:rPr lang="es-ES" sz="1600" dirty="0" smtClean="0"/>
              <a:t>: personal de biblioteca, apoyo administrativo a los grados, gestión de las prácticas externas, servicios de movilidad, etc.</a:t>
            </a:r>
            <a:r>
              <a:rPr lang="es-ES" sz="1600" i="1" dirty="0" smtClean="0"/>
              <a:t> </a:t>
            </a:r>
            <a:endParaRPr lang="es-ES" sz="1600" dirty="0" smtClean="0"/>
          </a:p>
          <a:p>
            <a:pPr lvl="1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b="1" dirty="0" smtClean="0"/>
              <a:t>Egresados/as de grado y máster</a:t>
            </a:r>
            <a:r>
              <a:rPr lang="es-ES" sz="1600" dirty="0" smtClean="0"/>
              <a:t>: de diferentes promociones, alguno cursando doctorado, con perfil investigador, etc. </a:t>
            </a:r>
            <a:endParaRPr lang="es-ES" sz="1600" dirty="0" smtClean="0"/>
          </a:p>
          <a:p>
            <a:pPr lvl="1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b="1" dirty="0" smtClean="0"/>
              <a:t>Empleadores</a:t>
            </a:r>
            <a:r>
              <a:rPr lang="es-ES" sz="1600" dirty="0" smtClean="0"/>
              <a:t>: representantes de diferentes sectores, representantes de entidades que reciben estudiantes de prácticas, </a:t>
            </a:r>
            <a:r>
              <a:rPr lang="es-ES" sz="1600" dirty="0" smtClean="0"/>
              <a:t>etc.</a:t>
            </a:r>
          </a:p>
          <a:p>
            <a:pPr algn="just">
              <a:spcBef>
                <a:spcPts val="600"/>
              </a:spcBef>
            </a:pPr>
            <a:r>
              <a:rPr lang="es-ES" sz="1600" b="1" dirty="0" smtClean="0"/>
              <a:t>Audiencia </a:t>
            </a:r>
            <a:r>
              <a:rPr lang="es-ES" sz="1600" b="1" dirty="0" smtClean="0"/>
              <a:t>pública</a:t>
            </a:r>
            <a:r>
              <a:rPr lang="es-ES" sz="1600" dirty="0" smtClean="0"/>
              <a:t>: Audiencia abierta para cualquier persona interesada en aportar su visión respecto a los cuatro títulos objeto de acreditación. 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33401" y="927441"/>
            <a:ext cx="821506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altLang="es-ES" b="1" dirty="0" smtClean="0">
                <a:latin typeface="Calibri" pitchFamily="34" charset="0"/>
              </a:rPr>
              <a:t>Desarrollo de la visita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8649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572480" y="677882"/>
            <a:ext cx="79990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b="1" dirty="0" smtClean="0"/>
              <a:t>TFG/TFM: </a:t>
            </a:r>
            <a:r>
              <a:rPr lang="es-ES" sz="1600" dirty="0" smtClean="0"/>
              <a:t>La </a:t>
            </a:r>
            <a:r>
              <a:rPr lang="es-ES" sz="1600" dirty="0"/>
              <a:t>comisión </a:t>
            </a:r>
            <a:r>
              <a:rPr lang="es-ES" sz="1600" dirty="0" smtClean="0"/>
              <a:t>eligió </a:t>
            </a:r>
            <a:r>
              <a:rPr lang="es-ES" sz="1600" dirty="0"/>
              <a:t>dos de cada </a:t>
            </a:r>
            <a:r>
              <a:rPr lang="es-ES" sz="1600" dirty="0" smtClean="0"/>
              <a:t>título  (de una lista enviada por en centro </a:t>
            </a:r>
            <a:r>
              <a:rPr lang="es-ES" sz="1600" dirty="0" smtClean="0"/>
              <a:t> </a:t>
            </a:r>
            <a:r>
              <a:rPr lang="es-ES" sz="1600" dirty="0"/>
              <a:t>con anterioridad a la </a:t>
            </a:r>
            <a:r>
              <a:rPr lang="es-ES" sz="1600" dirty="0" smtClean="0"/>
              <a:t>visita) </a:t>
            </a:r>
            <a:r>
              <a:rPr lang="es-ES" sz="1600" dirty="0"/>
              <a:t>para tener </a:t>
            </a:r>
            <a:r>
              <a:rPr lang="es-ES" sz="1600" dirty="0" smtClean="0"/>
              <a:t>disponibles como </a:t>
            </a:r>
            <a:r>
              <a:rPr lang="es-ES" sz="1600" dirty="0"/>
              <a:t>evidencias en el momento de la visita.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b="1" dirty="0" smtClean="0"/>
              <a:t>Prácticas externas: </a:t>
            </a:r>
            <a:r>
              <a:rPr lang="es-ES" sz="1600" dirty="0" smtClean="0"/>
              <a:t>Disponibilidad de </a:t>
            </a:r>
            <a:r>
              <a:rPr lang="es-ES" sz="1600" dirty="0"/>
              <a:t>tres informes </a:t>
            </a:r>
            <a:r>
              <a:rPr lang="es-ES" sz="1600" dirty="0" smtClean="0"/>
              <a:t>del </a:t>
            </a:r>
            <a:r>
              <a:rPr lang="es-ES" sz="1600" dirty="0"/>
              <a:t>último curso académico correspondientes a estudiantes, tutor de la empresa y tutor de la universidad de la asignatura Prácticas en Empresas del Máster, así como dos informes de prácticas de cada Grado.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 </a:t>
            </a:r>
            <a:r>
              <a:rPr lang="es-ES" sz="1600" b="1" dirty="0" smtClean="0"/>
              <a:t>Asignaturas: </a:t>
            </a:r>
            <a:r>
              <a:rPr lang="es-ES" sz="1600" dirty="0" smtClean="0"/>
              <a:t>Disponibilidad de las </a:t>
            </a:r>
            <a:r>
              <a:rPr lang="es-ES" sz="1600" dirty="0"/>
              <a:t>siguientes </a:t>
            </a:r>
            <a:r>
              <a:rPr lang="es-ES" sz="1600" dirty="0" smtClean="0"/>
              <a:t>evidencias en tres asignaturas de cada título:</a:t>
            </a:r>
            <a:r>
              <a:rPr lang="es-ES" sz="1600" dirty="0"/>
              <a:t> </a:t>
            </a:r>
            <a:endParaRPr lang="es-ES" sz="1600" dirty="0" smtClean="0"/>
          </a:p>
          <a:p>
            <a:pPr marL="1200150" lvl="2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dirty="0" smtClean="0"/>
              <a:t>Guía docente. </a:t>
            </a:r>
          </a:p>
          <a:p>
            <a:pPr marL="1200150" lvl="2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dirty="0" smtClean="0"/>
              <a:t>Dosieres </a:t>
            </a:r>
            <a:r>
              <a:rPr lang="es-ES" sz="1600" dirty="0"/>
              <a:t>de evaluación de estudiantes (exámenes, trabajos, pruebas evaluación, etc</a:t>
            </a:r>
            <a:r>
              <a:rPr lang="es-ES" sz="1600" dirty="0" smtClean="0"/>
              <a:t>.) </a:t>
            </a:r>
            <a:r>
              <a:rPr lang="es-ES" sz="1600" dirty="0"/>
              <a:t>del último curso. </a:t>
            </a:r>
          </a:p>
          <a:p>
            <a:pPr marL="1200150" lvl="2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dirty="0"/>
              <a:t>Distribución de las calificaciones, últimos tres años.</a:t>
            </a:r>
          </a:p>
          <a:p>
            <a:pPr marL="1200150" lvl="2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dirty="0"/>
              <a:t>Algún ejemplo del material docente </a:t>
            </a:r>
            <a:r>
              <a:rPr lang="es-ES" sz="1600" dirty="0" smtClean="0"/>
              <a:t>de </a:t>
            </a:r>
            <a:r>
              <a:rPr lang="es-ES" sz="1600" dirty="0"/>
              <a:t>la asignatura: libros, transparencias, acceso al entorno virtual, etc. (del último curso).</a:t>
            </a:r>
          </a:p>
          <a:p>
            <a:pPr marL="1200150" lvl="2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dirty="0"/>
              <a:t>Detalle concreto de la planificación y desarrollo docente (distribución de los contenidos, distribución de los tiempos, etc</a:t>
            </a:r>
            <a:r>
              <a:rPr lang="es-ES" sz="1600" dirty="0" smtClean="0"/>
              <a:t>.) </a:t>
            </a:r>
            <a:r>
              <a:rPr lang="es-ES" sz="1600" dirty="0"/>
              <a:t>del último curso.</a:t>
            </a:r>
          </a:p>
          <a:p>
            <a:pPr marL="1200150" lvl="2" indent="-285750" algn="just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s-ES" sz="1600" dirty="0"/>
              <a:t>Información de los profesores </a:t>
            </a:r>
            <a:r>
              <a:rPr lang="es-ES" sz="1600" dirty="0"/>
              <a:t> </a:t>
            </a:r>
            <a:r>
              <a:rPr lang="es-ES" sz="1600" dirty="0" smtClean="0"/>
              <a:t>que </a:t>
            </a:r>
            <a:r>
              <a:rPr lang="es-ES" sz="1600" dirty="0"/>
              <a:t>imparten la docencia: líneas de investigación, experiencia docente e investigadora, categoría,… </a:t>
            </a:r>
          </a:p>
        </p:txBody>
      </p:sp>
    </p:spTree>
    <p:extLst>
      <p:ext uri="{BB962C8B-B14F-4D97-AF65-F5344CB8AC3E}">
        <p14:creationId xmlns:p14="http://schemas.microsoft.com/office/powerpoint/2010/main" val="32624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602333" y="1556792"/>
            <a:ext cx="8077199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sz="1600" b="1" dirty="0" smtClean="0"/>
              <a:t>Cuestiones Generales</a:t>
            </a:r>
          </a:p>
          <a:p>
            <a:pPr algn="just">
              <a:spcBef>
                <a:spcPts val="600"/>
              </a:spcBef>
            </a:pPr>
            <a:endParaRPr lang="es-ES" sz="1600" dirty="0"/>
          </a:p>
          <a:p>
            <a:pPr algn="just">
              <a:spcBef>
                <a:spcPts val="600"/>
              </a:spcBef>
            </a:pPr>
            <a:r>
              <a:rPr lang="es-ES" sz="1600" u="sng" dirty="0"/>
              <a:t>La Comisión de Evaluación hace constar </a:t>
            </a:r>
            <a:r>
              <a:rPr lang="es-ES" sz="1600" u="sng" dirty="0" smtClean="0"/>
              <a:t>que: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E</a:t>
            </a:r>
            <a:r>
              <a:rPr lang="es-ES" sz="1600" dirty="0" smtClean="0"/>
              <a:t>xpondrán “</a:t>
            </a:r>
            <a:r>
              <a:rPr lang="es-ES" sz="1600" dirty="0"/>
              <a:t>impresiones” fruto del análisis de los datos aportados y las entrevistas que han tenido lugar.  </a:t>
            </a:r>
            <a:endParaRPr lang="es-ES" sz="1600" dirty="0" smtClean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Centran </a:t>
            </a:r>
            <a:r>
              <a:rPr lang="es-ES" sz="1600" dirty="0"/>
              <a:t>su cometido en el de plasmar en un </a:t>
            </a:r>
            <a:r>
              <a:rPr lang="es-ES" sz="1600" dirty="0" smtClean="0"/>
              <a:t>informe escrito </a:t>
            </a:r>
            <a:r>
              <a:rPr lang="es-ES" sz="1600" dirty="0"/>
              <a:t>las evidencias recogidas. Trasladan la responsabilidad “final” de la Acreditación de cada una de las titulaciones, en la Comisión competente</a:t>
            </a:r>
            <a:r>
              <a:rPr lang="es-ES" sz="1600" dirty="0" smtClean="0"/>
              <a:t>.</a:t>
            </a:r>
            <a:endParaRPr lang="es-ES" sz="1600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Resaltan </a:t>
            </a:r>
            <a:r>
              <a:rPr lang="es-ES" sz="1600" dirty="0" smtClean="0"/>
              <a:t>implicación </a:t>
            </a:r>
            <a:r>
              <a:rPr lang="es-ES" sz="1600" dirty="0"/>
              <a:t>de todos los participantes en el proceso de Acreditación. </a:t>
            </a:r>
            <a:endParaRPr lang="es-ES" sz="1600" dirty="0" smtClean="0"/>
          </a:p>
          <a:p>
            <a:pPr algn="just">
              <a:spcBef>
                <a:spcPts val="600"/>
              </a:spcBef>
            </a:pPr>
            <a:r>
              <a:rPr lang="es-ES" sz="1600" u="sng" dirty="0" smtClean="0"/>
              <a:t>Agradecen </a:t>
            </a:r>
            <a:r>
              <a:rPr lang="es-ES" sz="1600" u="sng" dirty="0"/>
              <a:t>especialmente las facilidades dadas: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Elaborando  y configurando los documentos, las evidencias, los indicadores..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Estructurando los contenidos de acuerdo a la guía de acreditación</a:t>
            </a:r>
            <a:r>
              <a:rPr lang="es-ES" sz="1600" dirty="0" smtClean="0"/>
              <a:t>.</a:t>
            </a:r>
          </a:p>
          <a:p>
            <a:pPr algn="just">
              <a:spcBef>
                <a:spcPts val="600"/>
              </a:spcBef>
            </a:pPr>
            <a:r>
              <a:rPr lang="es-ES" sz="1600" dirty="0" smtClean="0"/>
              <a:t>Tras la exposición de fortalezas, y debilidades la comisión cedió la palabra a los presenten para que intervinieran en lo que consideraran.</a:t>
            </a:r>
            <a:endParaRPr lang="es-ES" sz="1600" dirty="0"/>
          </a:p>
        </p:txBody>
      </p:sp>
      <p:sp>
        <p:nvSpPr>
          <p:cNvPr id="9" name="8 Rectángulo"/>
          <p:cNvSpPr/>
          <p:nvPr/>
        </p:nvSpPr>
        <p:spPr>
          <a:xfrm>
            <a:off x="533401" y="927441"/>
            <a:ext cx="821506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ES" b="1" dirty="0" smtClean="0"/>
              <a:t>Informe final oral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11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90"/>
              </p:ext>
            </p:extLst>
          </p:nvPr>
        </p:nvGraphicFramePr>
        <p:xfrm>
          <a:off x="584290" y="1028587"/>
          <a:ext cx="7975420" cy="4704669"/>
        </p:xfrm>
        <a:graphic>
          <a:graphicData uri="http://schemas.openxmlformats.org/drawingml/2006/table">
            <a:tbl>
              <a:tblPr firstRow="1" firstCol="1" bandRow="1"/>
              <a:tblGrid>
                <a:gridCol w="1090849"/>
                <a:gridCol w="1260171"/>
                <a:gridCol w="2556253"/>
                <a:gridCol w="3068147"/>
              </a:tblGrid>
              <a:tr h="101389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Universidad da Coruña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Ciencias Sociales y Jurídicas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Facultad de Economía y Empresa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</a:t>
                      </a: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en Administración y Dirección de </a:t>
                      </a: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Empresas</a:t>
                      </a: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</a:t>
                      </a: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en Ciencias Empresariales </a:t>
                      </a:r>
                      <a:endParaRPr lang="es-ES" sz="120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</a:t>
                      </a: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en Economía </a:t>
                      </a:r>
                      <a:endParaRPr lang="es-ES" sz="120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Máster </a:t>
                      </a: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en Banca y Finanzas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8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Ingeniería y Arquitectura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Escuela Universitaria de Diseño Industrial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Diseño Industrial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9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Ciencias de la Salud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Facultad de Ciencias de la Salud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Terapia Ocupacional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Máster en Asistencia e Investigación Sanitaria 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93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Universidad de Santiago de Compostela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Artes y Humanidades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Facultad de Geografía e Historia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8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Geografía y Ordenación del Territorio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8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Historia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8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Historia del Arte 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87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Ciencias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Facultad de Matemáticas </a:t>
                      </a:r>
                      <a:endParaRPr lang="es-ES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1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Matemáticas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1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Máster en Matemáticas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1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Máster en Técnicas </a:t>
                      </a: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Estadísticas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Universidad de Vigo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Ciencias Sociales y Jurídicas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Facultad de Ciencias Sociales y de la Comunicación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4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Publicidad y Relaciones Públicas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4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Comunicación Audiovisual 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4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Grado en Dirección y Gestión Pública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228600" lvl="0" indent="-228600">
                        <a:spcAft>
                          <a:spcPts val="0"/>
                        </a:spcAft>
                        <a:buFont typeface="+mj-lt"/>
                        <a:buAutoNum type="arabicPeriod" startAt="14"/>
                      </a:pPr>
                      <a:r>
                        <a:rPr lang="es-E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Máster en Dirección de Arte en </a:t>
                      </a:r>
                      <a:r>
                        <a:rPr lang="es-E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Publicidad</a:t>
                      </a:r>
                      <a:endParaRPr lang="es-ES" sz="12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6126" marR="66126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83568" y="429925"/>
            <a:ext cx="77768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>
                <a:latin typeface="ITC New Baskerville Std"/>
              </a:rPr>
              <a:t>Titulaciones que han participado en las Universidades </a:t>
            </a:r>
            <a:r>
              <a:rPr lang="es-ES" sz="1600" b="1" dirty="0" smtClean="0">
                <a:latin typeface="ITC New Baskerville Std"/>
              </a:rPr>
              <a:t>del SUG</a:t>
            </a:r>
            <a:endParaRPr lang="es-ES" sz="1600" b="1" dirty="0">
              <a:latin typeface="ITC New Baskerville Std"/>
            </a:endParaRPr>
          </a:p>
        </p:txBody>
      </p:sp>
    </p:spTree>
    <p:extLst>
      <p:ext uri="{BB962C8B-B14F-4D97-AF65-F5344CB8AC3E}">
        <p14:creationId xmlns:p14="http://schemas.microsoft.com/office/powerpoint/2010/main" val="9527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44841" y="980728"/>
            <a:ext cx="8215063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1600" b="1" dirty="0" smtClean="0"/>
              <a:t>Fortalezas</a:t>
            </a:r>
            <a:endParaRPr lang="es-E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Implicación en </a:t>
            </a:r>
            <a:r>
              <a:rPr lang="es-ES" sz="1600" dirty="0"/>
              <a:t>el seguimiento y mejora continua  de la </a:t>
            </a:r>
            <a:r>
              <a:rPr lang="es-ES" sz="1600" dirty="0" smtClean="0"/>
              <a:t>calidad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C</a:t>
            </a:r>
            <a:r>
              <a:rPr lang="es-ES" sz="1600" dirty="0" smtClean="0"/>
              <a:t>lima </a:t>
            </a:r>
            <a:r>
              <a:rPr lang="es-ES" sz="1600" dirty="0"/>
              <a:t>laboral </a:t>
            </a:r>
            <a:r>
              <a:rPr lang="es-ES" sz="1600" dirty="0" smtClean="0"/>
              <a:t>positivo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I</a:t>
            </a:r>
            <a:r>
              <a:rPr lang="es-ES" sz="1600" dirty="0" smtClean="0"/>
              <a:t>mplicación </a:t>
            </a:r>
            <a:r>
              <a:rPr lang="es-ES" sz="1600" dirty="0"/>
              <a:t>del Equipo Decanal “ en la defensa de los </a:t>
            </a:r>
            <a:r>
              <a:rPr lang="es-ES" sz="1600" dirty="0" smtClean="0"/>
              <a:t>colores</a:t>
            </a:r>
            <a:r>
              <a:rPr lang="es-ES" sz="1600" dirty="0"/>
              <a:t>.</a:t>
            </a:r>
            <a:endParaRPr lang="es-E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Acciones </a:t>
            </a:r>
            <a:r>
              <a:rPr lang="es-ES" sz="1600" dirty="0" smtClean="0"/>
              <a:t>de </a:t>
            </a:r>
            <a:r>
              <a:rPr lang="es-ES" sz="1600" dirty="0"/>
              <a:t>promoción</a:t>
            </a:r>
            <a:r>
              <a:rPr lang="es-ES" sz="1600" dirty="0" smtClean="0"/>
              <a:t>.</a:t>
            </a:r>
            <a:endParaRPr lang="es-E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Buena gestión del programa </a:t>
            </a:r>
            <a:r>
              <a:rPr lang="es-ES" sz="1600" dirty="0"/>
              <a:t>de </a:t>
            </a:r>
            <a:r>
              <a:rPr lang="es-ES" sz="1600" dirty="0" smtClean="0"/>
              <a:t>movilidad.</a:t>
            </a:r>
            <a:endParaRPr lang="es-E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Gestión </a:t>
            </a:r>
            <a:r>
              <a:rPr lang="es-ES" sz="1600" dirty="0"/>
              <a:t>muy efectiva de la gestión, desarrollo y evaluación del TFG y </a:t>
            </a:r>
            <a:r>
              <a:rPr lang="es-ES" sz="1600" dirty="0" smtClean="0"/>
              <a:t>TFM</a:t>
            </a:r>
            <a:endParaRPr lang="es-E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Comunicación fluida entre </a:t>
            </a:r>
            <a:r>
              <a:rPr lang="es-ES" sz="1600" dirty="0"/>
              <a:t>el profesorado y el </a:t>
            </a:r>
            <a:r>
              <a:rPr lang="es-ES" sz="1600" dirty="0" smtClean="0"/>
              <a:t>alumnado,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B</a:t>
            </a:r>
            <a:r>
              <a:rPr lang="es-ES" sz="1600" dirty="0" smtClean="0"/>
              <a:t>uen </a:t>
            </a:r>
            <a:r>
              <a:rPr lang="es-ES" sz="1600" dirty="0"/>
              <a:t>funcionamiento del PAT.”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Se </a:t>
            </a:r>
            <a:r>
              <a:rPr lang="es-ES" sz="1600" dirty="0"/>
              <a:t>complementa adecuadamente la enseñanza teórica y práctica</a:t>
            </a:r>
            <a:r>
              <a:rPr lang="es-ES" sz="1600" dirty="0" smtClean="0"/>
              <a:t>.</a:t>
            </a:r>
            <a:endParaRPr lang="es-ES" sz="160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Satisfacción </a:t>
            </a:r>
            <a:r>
              <a:rPr lang="es-ES" sz="1600" dirty="0"/>
              <a:t>positiva del alumnado y del alumnado egresado respecto al desarrollo de las prácticas</a:t>
            </a:r>
            <a:r>
              <a:rPr lang="es-ES" sz="1600" dirty="0" smtClean="0"/>
              <a:t>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Re</a:t>
            </a:r>
            <a:r>
              <a:rPr lang="es-ES" sz="1600" dirty="0" smtClean="0"/>
              <a:t>cursos </a:t>
            </a:r>
            <a:r>
              <a:rPr lang="es-ES" sz="1600" dirty="0"/>
              <a:t>materiales y las instalaciones se encuentra en un estado </a:t>
            </a:r>
            <a:r>
              <a:rPr lang="es-ES" sz="1600" dirty="0" smtClean="0"/>
              <a:t>óptimo.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1211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62151" y="1196752"/>
            <a:ext cx="80771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Debilidades.</a:t>
            </a:r>
          </a:p>
          <a:p>
            <a:endParaRPr lang="es-ES" sz="1600" dirty="0"/>
          </a:p>
          <a:p>
            <a:r>
              <a:rPr lang="es-ES" sz="1600" b="1" dirty="0"/>
              <a:t>Debilidades </a:t>
            </a:r>
            <a:r>
              <a:rPr lang="es-ES" sz="1600" b="1" dirty="0" smtClean="0"/>
              <a:t>Mayores (Prioritarias)</a:t>
            </a:r>
            <a:endParaRPr lang="es-ES" sz="1600" dirty="0"/>
          </a:p>
          <a:p>
            <a:endParaRPr lang="es-ES" sz="1600" u="sng" dirty="0" smtClean="0"/>
          </a:p>
          <a:p>
            <a:r>
              <a:rPr lang="es-ES" sz="1600" u="sng" dirty="0" smtClean="0"/>
              <a:t>Organización </a:t>
            </a:r>
            <a:r>
              <a:rPr lang="es-ES" sz="1600" u="sng" dirty="0"/>
              <a:t>y desarrollo de la docencia</a:t>
            </a:r>
            <a:r>
              <a:rPr lang="es-ES" sz="16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D</a:t>
            </a:r>
            <a:r>
              <a:rPr lang="es-ES" sz="1600" dirty="0" smtClean="0"/>
              <a:t>esajustes </a:t>
            </a:r>
            <a:r>
              <a:rPr lang="es-ES" sz="1600" dirty="0"/>
              <a:t>entre </a:t>
            </a:r>
            <a:r>
              <a:rPr lang="es-ES" sz="1600" dirty="0" smtClean="0"/>
              <a:t>las  </a:t>
            </a:r>
            <a:r>
              <a:rPr lang="es-ES" sz="1600" dirty="0"/>
              <a:t>establecido en la memoria de verificación y lo plasmado en las guías docentes, fundamentalmente en lo que se refiere a las </a:t>
            </a:r>
            <a:r>
              <a:rPr lang="es-ES" sz="1600" dirty="0" smtClean="0"/>
              <a:t>competencias</a:t>
            </a:r>
          </a:p>
          <a:p>
            <a:r>
              <a:rPr lang="es-ES" sz="1600" u="sng" dirty="0" smtClean="0"/>
              <a:t>SGIC</a:t>
            </a:r>
            <a:r>
              <a:rPr lang="es-ES" sz="1600" u="sng" dirty="0"/>
              <a:t>:</a:t>
            </a:r>
            <a:r>
              <a:rPr lang="es-ES" sz="1600" dirty="0"/>
              <a:t> </a:t>
            </a:r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Los </a:t>
            </a:r>
            <a:r>
              <a:rPr lang="es-ES" sz="1600" dirty="0"/>
              <a:t>datos extraídos de las encuestas no </a:t>
            </a:r>
            <a:r>
              <a:rPr lang="es-ES" sz="1600" dirty="0"/>
              <a:t>representativos dada la baja </a:t>
            </a:r>
            <a:r>
              <a:rPr lang="es-ES" sz="1600" dirty="0" smtClean="0"/>
              <a:t>participación </a:t>
            </a:r>
            <a:r>
              <a:rPr lang="es-ES" sz="1600" dirty="0" smtClean="0"/>
              <a:t>y </a:t>
            </a:r>
            <a:r>
              <a:rPr lang="es-ES" sz="1600" dirty="0"/>
              <a:t>no permiten la toma de decisiones </a:t>
            </a:r>
            <a:endParaRPr lang="es-ES" sz="1600" dirty="0" smtClean="0"/>
          </a:p>
          <a:p>
            <a:r>
              <a:rPr lang="es-ES" sz="1600" u="sng" dirty="0" smtClean="0"/>
              <a:t>Recursos </a:t>
            </a:r>
            <a:r>
              <a:rPr lang="es-ES" sz="1600" u="sng" dirty="0"/>
              <a:t>Humanos</a:t>
            </a:r>
            <a:r>
              <a:rPr lang="es-ES" sz="1600" dirty="0"/>
              <a:t>: </a:t>
            </a:r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E</a:t>
            </a:r>
            <a:r>
              <a:rPr lang="es-ES" sz="1600" dirty="0" smtClean="0"/>
              <a:t>scasa </a:t>
            </a:r>
            <a:r>
              <a:rPr lang="es-ES" sz="1600" dirty="0"/>
              <a:t>consolidación del equipo Docente. Se recomienda apostar por la formación de doctores</a:t>
            </a:r>
            <a:r>
              <a:rPr lang="es-ES" sz="1600" dirty="0" smtClean="0"/>
              <a:t>.</a:t>
            </a:r>
          </a:p>
          <a:p>
            <a:endParaRPr lang="es-ES" sz="16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9548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461515" y="1052736"/>
            <a:ext cx="807719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Debilidades.</a:t>
            </a:r>
          </a:p>
          <a:p>
            <a:endParaRPr lang="es-ES" sz="1600" u="sng" dirty="0" smtClean="0"/>
          </a:p>
          <a:p>
            <a:r>
              <a:rPr lang="es-ES" sz="1600" b="1" dirty="0"/>
              <a:t>Debilidades </a:t>
            </a:r>
            <a:r>
              <a:rPr lang="es-ES" sz="1600" b="1" dirty="0" smtClean="0"/>
              <a:t>Menores </a:t>
            </a:r>
            <a:r>
              <a:rPr lang="es-ES" sz="1600" b="1" dirty="0"/>
              <a:t>(Podrían ser </a:t>
            </a:r>
            <a:r>
              <a:rPr lang="es-ES" sz="1600" b="1" dirty="0" smtClean="0"/>
              <a:t>abordadas más </a:t>
            </a:r>
            <a:r>
              <a:rPr lang="es-ES" sz="1600" b="1" dirty="0"/>
              <a:t>a largo plazo)</a:t>
            </a:r>
          </a:p>
          <a:p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Necesidad  de vertebrar mecanismos de coordinación entre </a:t>
            </a:r>
            <a:r>
              <a:rPr lang="es-ES" sz="1600" dirty="0" smtClean="0"/>
              <a:t>materias</a:t>
            </a:r>
          </a:p>
          <a:p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Incorporación constante de nuevas tecnologías a la docencia para no perder de vista el dinamismo del </a:t>
            </a:r>
            <a:r>
              <a:rPr lang="es-ES" sz="1600" dirty="0" smtClean="0"/>
              <a:t>mercado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/>
              <a:t>Necesidad de hacer visible al alumnado la importancia de los contenidos teóricos puesto que es lo que nos diferencia de otro tipo de </a:t>
            </a:r>
            <a:r>
              <a:rPr lang="es-ES" sz="1600" dirty="0" smtClean="0"/>
              <a:t>formación</a:t>
            </a:r>
          </a:p>
          <a:p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 Implementar mecanismos de evaluación que permitan discriminar/diferenciar </a:t>
            </a:r>
            <a:r>
              <a:rPr lang="es-ES" sz="1600" dirty="0"/>
              <a:t>entre el alumnado que alcanza las competencias y el que no. </a:t>
            </a:r>
            <a:endParaRPr lang="es-ES" sz="1600" dirty="0" smtClean="0"/>
          </a:p>
          <a:p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Mejorar la evaluación de la </a:t>
            </a:r>
            <a:r>
              <a:rPr lang="es-ES" sz="1600" dirty="0"/>
              <a:t>evaluación de su </a:t>
            </a:r>
            <a:r>
              <a:rPr lang="es-ES" sz="1600" dirty="0" smtClean="0"/>
              <a:t>docencia del profesorado</a:t>
            </a:r>
          </a:p>
          <a:p>
            <a:endParaRPr lang="es-E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 smtClean="0"/>
              <a:t> Obtener datos de satisfacción de empleadores y egresado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3609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Marcador de contenido 2"/>
          <p:cNvSpPr txBox="1">
            <a:spLocks/>
          </p:cNvSpPr>
          <p:nvPr/>
        </p:nvSpPr>
        <p:spPr>
          <a:xfrm>
            <a:off x="485951" y="836712"/>
            <a:ext cx="8229600" cy="489654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s-ES" sz="1600" b="1" dirty="0"/>
              <a:t>Impresión/ opinión sobre el proceso</a:t>
            </a:r>
          </a:p>
          <a:p>
            <a:pPr>
              <a:spcBef>
                <a:spcPts val="600"/>
              </a:spcBef>
            </a:pPr>
            <a:r>
              <a:rPr lang="es-ES" sz="1600" dirty="0" smtClean="0"/>
              <a:t>Aspectos fundamentales:</a:t>
            </a:r>
          </a:p>
          <a:p>
            <a:pPr lvl="1">
              <a:spcBef>
                <a:spcPts val="600"/>
              </a:spcBef>
            </a:pPr>
            <a:r>
              <a:rPr lang="es-ES" sz="1600" dirty="0" smtClean="0"/>
              <a:t>Apoyo del Área de Apoyo a la Docencia y Calidad</a:t>
            </a:r>
          </a:p>
          <a:p>
            <a:pPr lvl="1">
              <a:spcBef>
                <a:spcPts val="600"/>
              </a:spcBef>
            </a:pPr>
            <a:r>
              <a:rPr lang="es-ES" sz="1600" dirty="0" smtClean="0"/>
              <a:t>La implicación del equipo directivo al completo, de la administración del centro y de los coordinadores de títulos.</a:t>
            </a:r>
          </a:p>
          <a:p>
            <a:pPr lvl="1">
              <a:spcBef>
                <a:spcPts val="600"/>
              </a:spcBef>
            </a:pPr>
            <a:r>
              <a:rPr lang="es-ES" sz="1600" dirty="0" smtClean="0"/>
              <a:t>La implicación de los miembros de la comisión de garantía de calidad (incluidos el alumnado, la administradora del centro y la representante de sociedad)</a:t>
            </a:r>
          </a:p>
          <a:p>
            <a:pPr lvl="2">
              <a:spcBef>
                <a:spcPts val="600"/>
              </a:spcBef>
            </a:pPr>
            <a:r>
              <a:rPr lang="es-ES" sz="1600" dirty="0" smtClean="0"/>
              <a:t>Responsabilidad personal</a:t>
            </a:r>
          </a:p>
          <a:p>
            <a:pPr lvl="2">
              <a:spcBef>
                <a:spcPts val="600"/>
              </a:spcBef>
            </a:pPr>
            <a:r>
              <a:rPr lang="es-ES" sz="1600" dirty="0" smtClean="0"/>
              <a:t>Participación en el Taller básico de calidad</a:t>
            </a:r>
          </a:p>
          <a:p>
            <a:pPr lvl="2">
              <a:spcBef>
                <a:spcPts val="600"/>
              </a:spcBef>
            </a:pPr>
            <a:r>
              <a:rPr lang="es-ES" sz="1600" dirty="0" smtClean="0"/>
              <a:t>Reiteración de la importancia del proceso tanto desde el área como desde la dirección del centro</a:t>
            </a:r>
          </a:p>
          <a:p>
            <a:pPr>
              <a:spcBef>
                <a:spcPts val="600"/>
              </a:spcBef>
            </a:pPr>
            <a:r>
              <a:rPr lang="es-ES" sz="1600" dirty="0"/>
              <a:t>Dada la incertidumbre sobre cómo sería el proceso, en algunos aspectos </a:t>
            </a:r>
            <a:r>
              <a:rPr lang="es-ES" sz="1600" dirty="0" smtClean="0"/>
              <a:t>se llegó “más </a:t>
            </a:r>
            <a:r>
              <a:rPr lang="es-ES" sz="1600" dirty="0" err="1" smtClean="0"/>
              <a:t>alla</a:t>
            </a:r>
            <a:r>
              <a:rPr lang="es-ES" sz="1600" dirty="0" smtClean="0"/>
              <a:t>”</a:t>
            </a:r>
            <a:endParaRPr lang="es-ES" sz="1600" dirty="0"/>
          </a:p>
          <a:p>
            <a:pPr>
              <a:spcBef>
                <a:spcPts val="600"/>
              </a:spcBef>
            </a:pPr>
            <a:r>
              <a:rPr lang="es-ES" sz="1600" dirty="0"/>
              <a:t>Conveniencia  de tener la información </a:t>
            </a:r>
            <a:r>
              <a:rPr lang="es-ES" sz="1600" dirty="0" smtClean="0"/>
              <a:t>muy </a:t>
            </a:r>
            <a:r>
              <a:rPr lang="es-ES" sz="1600" dirty="0"/>
              <a:t>accesible y bien </a:t>
            </a:r>
            <a:r>
              <a:rPr lang="es-ES" sz="1600" dirty="0" smtClean="0"/>
              <a:t>organizada.</a:t>
            </a:r>
            <a:endParaRPr lang="es-ES" sz="1600" dirty="0"/>
          </a:p>
          <a:p>
            <a:pPr>
              <a:spcBef>
                <a:spcPts val="600"/>
              </a:spcBef>
            </a:pPr>
            <a:r>
              <a:rPr lang="es-ES" sz="1600" dirty="0"/>
              <a:t>Necesidad de un conocimiento medio por parte del coordinador de calidad </a:t>
            </a:r>
            <a:r>
              <a:rPr lang="es-ES" sz="1600" dirty="0" smtClean="0"/>
              <a:t> y de los títulos </a:t>
            </a:r>
            <a:r>
              <a:rPr lang="es-ES" sz="1600" dirty="0" smtClean="0"/>
              <a:t>de </a:t>
            </a:r>
            <a:r>
              <a:rPr lang="es-ES" sz="1600" dirty="0"/>
              <a:t>los diferentes aspectos que se tratan en las directrices de a </a:t>
            </a:r>
            <a:r>
              <a:rPr lang="es-ES" sz="1600" dirty="0" smtClean="0"/>
              <a:t>acreditación.</a:t>
            </a:r>
          </a:p>
          <a:p>
            <a:pPr marL="0" indent="0">
              <a:spcBef>
                <a:spcPts val="600"/>
              </a:spcBef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7990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Marcador de contenido 2"/>
          <p:cNvSpPr txBox="1">
            <a:spLocks/>
          </p:cNvSpPr>
          <p:nvPr/>
        </p:nvSpPr>
        <p:spPr>
          <a:xfrm>
            <a:off x="457200" y="1196752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800" b="1" dirty="0"/>
              <a:t>Desventajas / Inconvenientes</a:t>
            </a:r>
          </a:p>
          <a:p>
            <a:pPr marL="0" indent="0">
              <a:buNone/>
            </a:pPr>
            <a:endParaRPr lang="es-ES" sz="1800" dirty="0" smtClean="0"/>
          </a:p>
          <a:p>
            <a:r>
              <a:rPr lang="es-ES" sz="1800" dirty="0" smtClean="0"/>
              <a:t>Incertidumbre y </a:t>
            </a:r>
            <a:r>
              <a:rPr lang="es-ES" sz="1800" dirty="0" smtClean="0"/>
              <a:t>desconocimiento.</a:t>
            </a:r>
          </a:p>
          <a:p>
            <a:r>
              <a:rPr lang="es-ES" sz="1800" dirty="0" smtClean="0"/>
              <a:t>Retraso en la información sobre el </a:t>
            </a:r>
            <a:r>
              <a:rPr lang="es-ES" sz="1800" dirty="0" smtClean="0"/>
              <a:t>equipo auditor y el programa de la </a:t>
            </a:r>
            <a:r>
              <a:rPr lang="es-ES" sz="1800" dirty="0" smtClean="0"/>
              <a:t>visita.</a:t>
            </a:r>
          </a:p>
          <a:p>
            <a:r>
              <a:rPr lang="es-ES" sz="1800" dirty="0"/>
              <a:t>T</a:t>
            </a:r>
            <a:r>
              <a:rPr lang="es-ES" sz="1800" dirty="0" smtClean="0"/>
              <a:t>iempo </a:t>
            </a:r>
            <a:r>
              <a:rPr lang="es-ES" sz="1800" dirty="0"/>
              <a:t>limitado en las intervenciones y </a:t>
            </a:r>
            <a:r>
              <a:rPr lang="es-ES" sz="1800" dirty="0" smtClean="0"/>
              <a:t>audiencias</a:t>
            </a:r>
            <a:r>
              <a:rPr lang="es-ES" sz="1800" dirty="0"/>
              <a:t> →</a:t>
            </a:r>
            <a:r>
              <a:rPr lang="es-ES" sz="1800" dirty="0" smtClean="0"/>
              <a:t> Muy </a:t>
            </a:r>
            <a:r>
              <a:rPr lang="es-ES" sz="1800" dirty="0"/>
              <a:t>relevante y trascendente la forma de </a:t>
            </a:r>
            <a:r>
              <a:rPr lang="es-ES" sz="1800" dirty="0" smtClean="0"/>
              <a:t>comunicar.</a:t>
            </a:r>
            <a:endParaRPr lang="es-ES" sz="1800" dirty="0"/>
          </a:p>
          <a:p>
            <a:r>
              <a:rPr lang="es-ES" sz="1800" dirty="0" smtClean="0"/>
              <a:t>La </a:t>
            </a:r>
            <a:r>
              <a:rPr lang="es-ES" sz="1800" dirty="0" smtClean="0"/>
              <a:t>visita puede resultar insuficiente para que el equipo auditor tenga una visión </a:t>
            </a:r>
            <a:r>
              <a:rPr lang="es-ES" sz="1800" dirty="0" smtClean="0"/>
              <a:t>completa </a:t>
            </a:r>
            <a:r>
              <a:rPr lang="es-ES" sz="1800" dirty="0" smtClean="0"/>
              <a:t>del </a:t>
            </a:r>
            <a:r>
              <a:rPr lang="es-ES" sz="1800" dirty="0" smtClean="0"/>
              <a:t>centro/titulaciones. </a:t>
            </a:r>
          </a:p>
        </p:txBody>
      </p:sp>
    </p:spTree>
    <p:extLst>
      <p:ext uri="{BB962C8B-B14F-4D97-AF65-F5344CB8AC3E}">
        <p14:creationId xmlns:p14="http://schemas.microsoft.com/office/powerpoint/2010/main" val="426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Marcador de contenido 2"/>
          <p:cNvSpPr txBox="1">
            <a:spLocks/>
          </p:cNvSpPr>
          <p:nvPr/>
        </p:nvSpPr>
        <p:spPr>
          <a:xfrm>
            <a:off x="539552" y="1340768"/>
            <a:ext cx="8229600" cy="4104804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b="1" dirty="0" smtClean="0"/>
              <a:t>Ventajas / beneficios</a:t>
            </a:r>
          </a:p>
          <a:p>
            <a:endParaRPr lang="es-ES" dirty="0" smtClean="0"/>
          </a:p>
          <a:p>
            <a:r>
              <a:rPr lang="es-ES" dirty="0" smtClean="0"/>
              <a:t>Conocimiento más profundo </a:t>
            </a:r>
            <a:r>
              <a:rPr lang="es-ES" dirty="0" smtClean="0"/>
              <a:t>del desarrollo de la enseñanza  e implantación </a:t>
            </a:r>
            <a:r>
              <a:rPr lang="es-ES" dirty="0" smtClean="0"/>
              <a:t>del </a:t>
            </a:r>
            <a:r>
              <a:rPr lang="es-ES" dirty="0" smtClean="0"/>
              <a:t>sistema de calidad.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Detección de problemas en el </a:t>
            </a:r>
            <a:r>
              <a:rPr lang="es-ES" dirty="0" smtClean="0"/>
              <a:t>centro y títulos.</a:t>
            </a:r>
          </a:p>
          <a:p>
            <a:endParaRPr lang="es-ES" dirty="0" smtClean="0"/>
          </a:p>
          <a:p>
            <a:r>
              <a:rPr lang="es-ES" dirty="0"/>
              <a:t>V</a:t>
            </a:r>
            <a:r>
              <a:rPr lang="es-ES" dirty="0" smtClean="0"/>
              <a:t>isión </a:t>
            </a:r>
            <a:r>
              <a:rPr lang="es-ES" dirty="0" smtClean="0"/>
              <a:t>externa y, por tanto, más </a:t>
            </a:r>
            <a:r>
              <a:rPr lang="es-ES" dirty="0" smtClean="0"/>
              <a:t>objetiva de los títulos y su funcionamiento.</a:t>
            </a:r>
          </a:p>
          <a:p>
            <a:endParaRPr lang="es-ES" dirty="0" smtClean="0"/>
          </a:p>
          <a:p>
            <a:r>
              <a:rPr lang="es-ES" dirty="0" smtClean="0"/>
              <a:t>Sensibilización en el centro en temas de </a:t>
            </a:r>
            <a:r>
              <a:rPr lang="es-ES" dirty="0" smtClean="0"/>
              <a:t>calidad.</a:t>
            </a:r>
          </a:p>
          <a:p>
            <a:endParaRPr lang="es-ES" dirty="0" smtClean="0"/>
          </a:p>
          <a:p>
            <a:r>
              <a:rPr lang="es-ES" dirty="0" smtClean="0"/>
              <a:t>Complicidad de la comisión de garantía de </a:t>
            </a:r>
            <a:r>
              <a:rPr lang="es-ES" dirty="0" smtClean="0"/>
              <a:t>calidad.</a:t>
            </a:r>
          </a:p>
          <a:p>
            <a:endParaRPr lang="es-ES" dirty="0" smtClean="0"/>
          </a:p>
          <a:p>
            <a:r>
              <a:rPr lang="es-ES" dirty="0" smtClean="0"/>
              <a:t>Imagen positiva → transparencia </a:t>
            </a:r>
            <a:r>
              <a:rPr lang="es-ES" dirty="0" smtClean="0"/>
              <a:t>y rendición de </a:t>
            </a:r>
            <a:r>
              <a:rPr lang="es-ES" dirty="0" smtClean="0"/>
              <a:t>cuentas.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706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2415829" y="2852936"/>
            <a:ext cx="413343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err="1" smtClean="0"/>
              <a:t>Moitas</a:t>
            </a:r>
            <a:r>
              <a:rPr lang="es-ES" sz="4400" b="1" dirty="0" smtClean="0"/>
              <a:t> </a:t>
            </a:r>
            <a:r>
              <a:rPr lang="es-ES" sz="4400" b="1" dirty="0" err="1" smtClean="0"/>
              <a:t>grazas</a:t>
            </a:r>
            <a:r>
              <a:rPr lang="es-ES" sz="4400" b="1" dirty="0" smtClean="0"/>
              <a:t>!!!!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136333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" name="1 Rectángulo"/>
          <p:cNvSpPr/>
          <p:nvPr/>
        </p:nvSpPr>
        <p:spPr>
          <a:xfrm>
            <a:off x="533401" y="1124744"/>
            <a:ext cx="8077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s-ES" sz="1600" dirty="0" smtClean="0"/>
              <a:t>8 noviembre 2013: Presentación de ACSUG sobre la renovación de la acreditación.</a:t>
            </a:r>
          </a:p>
          <a:p>
            <a:pPr algn="just">
              <a:spcBef>
                <a:spcPts val="600"/>
              </a:spcBef>
            </a:pPr>
            <a:endParaRPr lang="es-ES" sz="1600" dirty="0" smtClean="0"/>
          </a:p>
          <a:p>
            <a:pPr algn="just">
              <a:spcBef>
                <a:spcPts val="600"/>
              </a:spcBef>
            </a:pPr>
            <a:r>
              <a:rPr lang="es-ES" sz="1600" b="1" dirty="0" smtClean="0"/>
              <a:t>¿Cómo abordar el proceso?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Proceso piloto, que </a:t>
            </a:r>
            <a:r>
              <a:rPr lang="es-ES" sz="1600" dirty="0"/>
              <a:t>permita ensayar metodologías para próximas convocatorias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Diseño de hoja de ruta, de un plan </a:t>
            </a:r>
            <a:r>
              <a:rPr lang="es-ES" sz="1600" dirty="0"/>
              <a:t>de actividades para la renovación de la acreditación de títulos </a:t>
            </a:r>
            <a:r>
              <a:rPr lang="es-ES" sz="1600" dirty="0" smtClean="0"/>
              <a:t>oficiales.</a:t>
            </a:r>
            <a:endParaRPr lang="es-ES" sz="1600" dirty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Elaboración de documentación</a:t>
            </a:r>
            <a:r>
              <a:rPr lang="es-ES" sz="1600" dirty="0"/>
              <a:t>: guías, formularios… 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/>
              <a:t>Difusión del proceso entre los distintos agentes implicados y grupos de </a:t>
            </a:r>
            <a:r>
              <a:rPr lang="es-ES" sz="1600" dirty="0" smtClean="0"/>
              <a:t>interés.</a:t>
            </a:r>
          </a:p>
          <a:p>
            <a:pPr algn="just">
              <a:spcBef>
                <a:spcPts val="600"/>
              </a:spcBef>
            </a:pPr>
            <a:endParaRPr lang="es-ES" sz="1600" dirty="0" smtClean="0"/>
          </a:p>
          <a:p>
            <a:pPr algn="just">
              <a:spcBef>
                <a:spcPts val="600"/>
              </a:spcBef>
            </a:pPr>
            <a:r>
              <a:rPr lang="es-ES" sz="1600" b="1" dirty="0"/>
              <a:t>¿</a:t>
            </a:r>
            <a:r>
              <a:rPr lang="es-ES" sz="1600" b="1" dirty="0" smtClean="0"/>
              <a:t>Qué teníamos?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Experiencia en la certificación de la implantación del SGIC.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Seguimiento anual de </a:t>
            </a:r>
            <a:r>
              <a:rPr lang="es-ES" sz="1600" dirty="0" smtClean="0"/>
              <a:t>títulos</a:t>
            </a:r>
            <a:r>
              <a:rPr lang="es-ES" sz="1600" dirty="0"/>
              <a:t>:</a:t>
            </a:r>
            <a:r>
              <a:rPr lang="es-ES" sz="1600" dirty="0" smtClean="0"/>
              <a:t> Evaluación ACSUG e interna.</a:t>
            </a:r>
            <a:endParaRPr lang="es-ES" sz="1600" dirty="0" smtClean="0"/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Aplicación informática SGIC-STO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600" dirty="0" smtClean="0"/>
              <a:t>Dinámica en el funcionamiento de los centros en aspectos de coordinación y planificación docente.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46264" y="620688"/>
            <a:ext cx="8064336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b="1" dirty="0">
                <a:latin typeface="ITC New Baskerville Std"/>
              </a:rPr>
              <a:t>Experiencia durante el proceso de acreditación.</a:t>
            </a:r>
          </a:p>
        </p:txBody>
      </p:sp>
    </p:spTree>
    <p:extLst>
      <p:ext uri="{BB962C8B-B14F-4D97-AF65-F5344CB8AC3E}">
        <p14:creationId xmlns:p14="http://schemas.microsoft.com/office/powerpoint/2010/main" val="6628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533400" y="908720"/>
            <a:ext cx="807720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b="1" dirty="0"/>
              <a:t>¿Por dónde comenzamos?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tabLst>
                <a:tab pos="90488" algn="l"/>
              </a:tabLst>
            </a:pPr>
            <a:endParaRPr lang="es-ES" dirty="0" smtClean="0"/>
          </a:p>
          <a:p>
            <a:pPr marL="285750" indent="-285750" algn="just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dirty="0" smtClean="0"/>
              <a:t>Asignación </a:t>
            </a:r>
            <a:r>
              <a:rPr lang="es-ES" dirty="0"/>
              <a:t>de la coordinación del proceso al Área de Apoyo a la Docencia y Calidad</a:t>
            </a:r>
          </a:p>
          <a:p>
            <a:pPr marL="285750" lvl="0" indent="-285750" algn="just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endParaRPr lang="es-ES" dirty="0" smtClean="0"/>
          </a:p>
          <a:p>
            <a:pPr marL="285750" lvl="0" indent="-285750" algn="just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dirty="0" smtClean="0"/>
              <a:t>Revisión de “Guía </a:t>
            </a:r>
            <a:r>
              <a:rPr lang="es-ES" dirty="0"/>
              <a:t>de evaluación para la renovación de la acreditación de títulos oficiales de grado y máster</a:t>
            </a:r>
            <a:r>
              <a:rPr lang="es-ES" dirty="0" smtClean="0"/>
              <a:t>”.</a:t>
            </a:r>
          </a:p>
          <a:p>
            <a:pPr marL="285750" lvl="0" indent="-285750" algn="just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endParaRPr lang="es-ES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s-ES" altLang="ja-JP" dirty="0">
                <a:solidFill>
                  <a:srgbClr val="000000"/>
                </a:solidFill>
                <a:ea typeface="FZYaoTi" charset="-122"/>
                <a:cs typeface="Tahoma" pitchFamily="34" charset="0"/>
              </a:rPr>
              <a:t>Identificación de tareas. Asignación de responsabilidades. Seguimiento</a:t>
            </a:r>
            <a:endParaRPr lang="es-ES" dirty="0"/>
          </a:p>
          <a:p>
            <a:pPr marL="742950" lvl="1" indent="-285750" algn="just" fontAlgn="base">
              <a:spcBef>
                <a:spcPts val="600"/>
              </a:spcBef>
              <a:spcAft>
                <a:spcPct val="0"/>
              </a:spcAft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dirty="0" smtClean="0"/>
              <a:t>Necesidad </a:t>
            </a:r>
            <a:r>
              <a:rPr lang="es-ES" dirty="0" smtClean="0"/>
              <a:t>de centralizar la información solicitada.</a:t>
            </a:r>
          </a:p>
          <a:p>
            <a:pPr marL="742950" lvl="1" indent="-285750" algn="just" fontAlgn="base">
              <a:spcBef>
                <a:spcPts val="600"/>
              </a:spcBef>
              <a:spcAft>
                <a:spcPct val="0"/>
              </a:spcAft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dirty="0" smtClean="0"/>
              <a:t>Cumplimiento de requisitos.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26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9" name="8 Rectángulo"/>
          <p:cNvSpPr/>
          <p:nvPr/>
        </p:nvSpPr>
        <p:spPr>
          <a:xfrm>
            <a:off x="-36511" y="1117188"/>
            <a:ext cx="65857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400" b="1" dirty="0" smtClean="0">
                <a:solidFill>
                  <a:srgbClr val="000000"/>
                </a:solidFill>
                <a:ea typeface="FZYaoTi" charset="-122"/>
                <a:cs typeface="Tahoma" pitchFamily="34" charset="0"/>
              </a:rPr>
              <a:t>Título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ja-JP" sz="1400" b="1" dirty="0" smtClean="0">
                <a:solidFill>
                  <a:srgbClr val="000000"/>
                </a:solidFill>
                <a:ea typeface="FZYaoTi" charset="-122"/>
                <a:cs typeface="Tahoma" pitchFamily="34" charset="0"/>
              </a:rPr>
              <a:t>Centro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Departamentos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Unidades académicas de centro</a:t>
            </a:r>
            <a:endParaRPr lang="es-ES" sz="1400" dirty="0" smtClean="0">
              <a:ea typeface="MS Mincho"/>
              <a:cs typeface="Times New Roman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Secretaría de decanato/dirección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Biblioteca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Vicerrectorado de Alumnado, Docencia y Calidad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Area Formación e Innovación Educativa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Área de Apoyo a la Docencia y Calidad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Vicerrectorado de Organización Académica, Profesorado y Titulaciones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Dirección de Grado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Sección de Posgrado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Vicerrectorado de Extensión Universitaria y Relaciones Internacionales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Sección de información al estudiante (SIOPE)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Gabinete Psicopedagógico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>
                <a:ea typeface="MS Mincho"/>
                <a:cs typeface="Times New Roman"/>
              </a:rPr>
              <a:t>Oficina de Relaciones Internacionales (ORI)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Vicerrectorado de Transferencia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Gerencia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Unidad de Estudios y Programas (UEP)</a:t>
            </a:r>
            <a:endParaRPr lang="es-ES" sz="1400" dirty="0" smtClean="0">
              <a:ea typeface="MS Mincho"/>
              <a:cs typeface="Times New Roman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s-ES" sz="1400" dirty="0" smtClean="0"/>
              <a:t>Servicio de Prevención de Riesgos Laborales (PRL)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Servicios informáticos de apoyo a la gestión (SEIX)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sz="1400" b="1" dirty="0" smtClean="0"/>
              <a:t>Fundación Universidad de Vigo</a:t>
            </a:r>
            <a:endParaRPr lang="es-ES" sz="1400" b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585396"/>
              </p:ext>
            </p:extLst>
          </p:nvPr>
        </p:nvGraphicFramePr>
        <p:xfrm>
          <a:off x="6613947" y="1340768"/>
          <a:ext cx="1996653" cy="425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5873"/>
                <a:gridCol w="590780"/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</a:rPr>
                        <a:t>Fuente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</a:rPr>
                        <a:t>Nº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Título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31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UEP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18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 smtClean="0">
                          <a:effectLst/>
                        </a:rPr>
                        <a:t>UEP/Título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</a:rPr>
                        <a:t>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 smtClean="0">
                          <a:effectLst/>
                        </a:rPr>
                        <a:t>Área ADC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11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 Light"/>
                        </a:rPr>
                        <a:t>VicOAPT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/>
                        </a:rPr>
                        <a:t>4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u="none" strike="noStrike" dirty="0" smtClean="0">
                          <a:effectLst/>
                        </a:rPr>
                        <a:t>Área ADC/Título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2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Biblioteca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Plataforma</a:t>
                      </a:r>
                      <a:r>
                        <a:rPr lang="es-ES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ES" sz="1400" b="1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Teledocencia</a:t>
                      </a:r>
                      <a:r>
                        <a:rPr lang="es-ES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 Light"/>
                        </a:rPr>
                        <a:t>VicTransf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/>
                        </a:rPr>
                        <a:t>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 err="1" smtClean="0">
                          <a:effectLst/>
                        </a:rPr>
                        <a:t>VicExtUniv</a:t>
                      </a:r>
                      <a:r>
                        <a:rPr lang="es-ES" sz="1400" b="1" u="none" strike="noStrike" dirty="0" smtClean="0">
                          <a:effectLst/>
                        </a:rPr>
                        <a:t>/Título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SIOPE/Título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35052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SPRL/Título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1</a:t>
                      </a:r>
                      <a:endParaRPr lang="es-ES" sz="1400" b="1" i="0" u="none" strike="noStrike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  <a:tr h="52578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dirty="0">
                          <a:effectLst/>
                        </a:rPr>
                        <a:t>ACSUG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1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1196440" y="625970"/>
            <a:ext cx="722178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s-ES" altLang="ja-JP" b="1" dirty="0" smtClean="0">
                <a:solidFill>
                  <a:srgbClr val="000000"/>
                </a:solidFill>
                <a:ea typeface="FZYaoTi" charset="-122"/>
                <a:cs typeface="Tahoma" pitchFamily="34" charset="0"/>
              </a:rPr>
              <a:t>Identificación de tareas. Asignación </a:t>
            </a:r>
            <a:r>
              <a:rPr lang="es-ES" altLang="ja-JP" b="1" dirty="0">
                <a:solidFill>
                  <a:srgbClr val="000000"/>
                </a:solidFill>
                <a:ea typeface="FZYaoTi" charset="-122"/>
                <a:cs typeface="Tahoma" pitchFamily="34" charset="0"/>
              </a:rPr>
              <a:t>de </a:t>
            </a:r>
            <a:r>
              <a:rPr lang="es-ES" altLang="ja-JP" b="1" dirty="0" smtClean="0">
                <a:solidFill>
                  <a:srgbClr val="000000"/>
                </a:solidFill>
                <a:ea typeface="FZYaoTi" charset="-122"/>
                <a:cs typeface="Tahoma" pitchFamily="34" charset="0"/>
              </a:rPr>
              <a:t>responsabilidades. Seguimiento.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61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10" name="9 Rectángulo"/>
          <p:cNvSpPr/>
          <p:nvPr/>
        </p:nvSpPr>
        <p:spPr>
          <a:xfrm>
            <a:off x="533400" y="1596856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Coordinado </a:t>
            </a:r>
            <a:r>
              <a:rPr lang="es-ES" dirty="0" smtClean="0"/>
              <a:t>entre el Área </a:t>
            </a:r>
            <a:r>
              <a:rPr lang="es-ES" dirty="0"/>
              <a:t>de </a:t>
            </a:r>
            <a:r>
              <a:rPr lang="es-ES" dirty="0" smtClean="0"/>
              <a:t>Apoyo </a:t>
            </a:r>
            <a:r>
              <a:rPr lang="es-ES" dirty="0" smtClean="0"/>
              <a:t>a la Docencia y Calidad y equipo directivo.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Conjunto de actividades que pretenden apoyar a los centros en </a:t>
            </a:r>
            <a:r>
              <a:rPr lang="es-ES" dirty="0" smtClean="0"/>
              <a:t>el trabajo a desarrollar para renovar la acreditación de los títulos oficiales.</a:t>
            </a:r>
          </a:p>
          <a:p>
            <a:pPr marL="1657350" lvl="3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 smtClean="0"/>
              <a:t>Organización y </a:t>
            </a:r>
            <a:r>
              <a:rPr lang="es-ES" dirty="0"/>
              <a:t>planificación</a:t>
            </a:r>
          </a:p>
          <a:p>
            <a:pPr marL="1657350" lvl="3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 smtClean="0"/>
              <a:t>Información y difusión</a:t>
            </a:r>
          </a:p>
          <a:p>
            <a:pPr marL="1657350" lvl="3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 smtClean="0"/>
              <a:t>Soporte </a:t>
            </a:r>
            <a:r>
              <a:rPr lang="es-ES" dirty="0"/>
              <a:t>técnico</a:t>
            </a:r>
          </a:p>
          <a:p>
            <a:pPr marL="1657350" lvl="3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dirty="0" smtClean="0"/>
              <a:t>Formación</a:t>
            </a:r>
            <a:endParaRPr lang="es-ES" dirty="0"/>
          </a:p>
        </p:txBody>
      </p:sp>
      <p:sp>
        <p:nvSpPr>
          <p:cNvPr id="2" name="1 Rectángulo"/>
          <p:cNvSpPr/>
          <p:nvPr/>
        </p:nvSpPr>
        <p:spPr>
          <a:xfrm>
            <a:off x="533401" y="927441"/>
            <a:ext cx="8215064" cy="5078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b="1" dirty="0"/>
              <a:t>“Plan de actividades para la renovación de la acreditación de títulos oficiales”</a:t>
            </a:r>
          </a:p>
        </p:txBody>
      </p:sp>
    </p:spTree>
    <p:extLst>
      <p:ext uri="{BB962C8B-B14F-4D97-AF65-F5344CB8AC3E}">
        <p14:creationId xmlns:p14="http://schemas.microsoft.com/office/powerpoint/2010/main" val="36872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33400" y="1054472"/>
            <a:ext cx="828707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algn="just" fontAlgn="base">
              <a:spcBef>
                <a:spcPts val="600"/>
              </a:spcBef>
              <a:buFont typeface="+mj-lt"/>
              <a:buAutoNum type="arabicPeriod"/>
              <a:tabLst>
                <a:tab pos="90488" algn="l"/>
              </a:tabLst>
            </a:pPr>
            <a:r>
              <a:rPr lang="es-ES" sz="1600" b="1" dirty="0" smtClean="0"/>
              <a:t>Consideraciones </a:t>
            </a:r>
            <a:r>
              <a:rPr lang="es-ES" sz="1600" b="1" dirty="0" smtClean="0"/>
              <a:t>generales</a:t>
            </a:r>
          </a:p>
          <a:p>
            <a:pPr marL="800100" lvl="1" indent="-342900" algn="just" fontAlgn="base">
              <a:spcBef>
                <a:spcPts val="600"/>
              </a:spcBef>
              <a:buFont typeface="+mj-lt"/>
              <a:buAutoNum type="alphaLcParenR"/>
              <a:tabLst>
                <a:tab pos="90488" algn="l"/>
              </a:tabLst>
            </a:pPr>
            <a:r>
              <a:rPr lang="es-ES" sz="1600" b="1" dirty="0" smtClean="0"/>
              <a:t>Documentos </a:t>
            </a:r>
            <a:r>
              <a:rPr lang="es-ES" sz="1600" b="1" dirty="0"/>
              <a:t>de </a:t>
            </a:r>
            <a:r>
              <a:rPr lang="es-ES" sz="1600" b="1" dirty="0" smtClean="0"/>
              <a:t>referencia</a:t>
            </a:r>
          </a:p>
          <a:p>
            <a:pPr marL="1200150" lvl="2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 smtClean="0"/>
              <a:t>Normativa vigente</a:t>
            </a:r>
            <a:endParaRPr lang="es-ES" sz="1600" b="1" dirty="0" smtClean="0"/>
          </a:p>
          <a:p>
            <a:pPr marL="1200150" lvl="2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 smtClean="0"/>
              <a:t>“Guía </a:t>
            </a:r>
            <a:r>
              <a:rPr lang="es-ES" sz="1600" dirty="0"/>
              <a:t>de evaluación para </a:t>
            </a:r>
            <a:r>
              <a:rPr lang="es-ES" sz="1600" dirty="0" smtClean="0"/>
              <a:t>la </a:t>
            </a:r>
            <a:r>
              <a:rPr lang="es-ES" sz="1600" dirty="0"/>
              <a:t>renovación de </a:t>
            </a:r>
            <a:r>
              <a:rPr lang="es-ES" sz="1600" dirty="0" smtClean="0"/>
              <a:t>la </a:t>
            </a:r>
            <a:r>
              <a:rPr lang="es-ES" sz="1600" dirty="0"/>
              <a:t>acreditación de títulos oficiales de grado y </a:t>
            </a:r>
            <a:r>
              <a:rPr lang="es-ES" sz="1600" dirty="0" smtClean="0"/>
              <a:t>máster”</a:t>
            </a:r>
          </a:p>
          <a:p>
            <a:pPr marL="1200150" lvl="2" indent="-285750" algn="just" fontAlgn="base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sz="1600" dirty="0" smtClean="0"/>
              <a:t>Otros documentos:</a:t>
            </a:r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Memoria vigente </a:t>
            </a:r>
            <a:r>
              <a:rPr lang="es-ES" sz="1600" dirty="0"/>
              <a:t>del </a:t>
            </a:r>
            <a:r>
              <a:rPr lang="es-ES" sz="1600" dirty="0" smtClean="0"/>
              <a:t>título, con </a:t>
            </a:r>
            <a:r>
              <a:rPr lang="es-ES" sz="1600" dirty="0"/>
              <a:t>todas las </a:t>
            </a:r>
            <a:r>
              <a:rPr lang="es-ES" sz="1600" dirty="0" smtClean="0"/>
              <a:t>modificaciones realizadas.</a:t>
            </a:r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Informe </a:t>
            </a:r>
            <a:r>
              <a:rPr lang="es-ES" sz="1600" dirty="0"/>
              <a:t>de verificación y, en su caso, los informes de las </a:t>
            </a:r>
            <a:r>
              <a:rPr lang="es-ES" sz="1600" dirty="0" smtClean="0"/>
              <a:t>modificaciones.</a:t>
            </a:r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Informes </a:t>
            </a:r>
            <a:r>
              <a:rPr lang="es-ES" sz="1600" dirty="0"/>
              <a:t>anuales de </a:t>
            </a:r>
            <a:r>
              <a:rPr lang="es-ES" sz="1600" dirty="0" smtClean="0"/>
              <a:t>seguimiento </a:t>
            </a:r>
            <a:r>
              <a:rPr lang="es-ES" sz="1600" dirty="0"/>
              <a:t>del título elaborados por la Universidad. </a:t>
            </a:r>
            <a:endParaRPr lang="es-ES" sz="1600" dirty="0" smtClean="0"/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Informes </a:t>
            </a:r>
            <a:r>
              <a:rPr lang="es-ES" sz="1600" dirty="0"/>
              <a:t>de </a:t>
            </a:r>
            <a:r>
              <a:rPr lang="es-ES" sz="1600" dirty="0" smtClean="0"/>
              <a:t>seguimiento </a:t>
            </a:r>
            <a:r>
              <a:rPr lang="es-ES" sz="1600" dirty="0"/>
              <a:t>del título elaborados por la </a:t>
            </a:r>
            <a:r>
              <a:rPr lang="es-ES" sz="1600" dirty="0" smtClean="0"/>
              <a:t>Agencia.</a:t>
            </a:r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Indicadores </a:t>
            </a:r>
            <a:r>
              <a:rPr lang="es-ES" sz="1600" dirty="0"/>
              <a:t>procedentes del </a:t>
            </a:r>
            <a:r>
              <a:rPr lang="es-ES" sz="1600" dirty="0" smtClean="0"/>
              <a:t>SIIU.</a:t>
            </a:r>
            <a:endParaRPr lang="es-ES" sz="1600" dirty="0" smtClean="0"/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Informe </a:t>
            </a:r>
            <a:r>
              <a:rPr lang="es-ES" sz="1600" dirty="0"/>
              <a:t>de la visita al </a:t>
            </a:r>
            <a:r>
              <a:rPr lang="es-ES" sz="1600" dirty="0" smtClean="0"/>
              <a:t>centro.</a:t>
            </a:r>
          </a:p>
          <a:p>
            <a:pPr marL="1657350" lvl="3" indent="-285750" algn="just" fontAlgn="base">
              <a:spcBef>
                <a:spcPts val="600"/>
              </a:spcBef>
              <a:buFont typeface="Courier New" panose="02070309020205020404" pitchFamily="49" charset="0"/>
              <a:buChar char="o"/>
              <a:tabLst>
                <a:tab pos="90488" algn="l"/>
              </a:tabLst>
            </a:pPr>
            <a:r>
              <a:rPr lang="es-ES" sz="1600" dirty="0" smtClean="0"/>
              <a:t>Cualquiera </a:t>
            </a:r>
            <a:r>
              <a:rPr lang="es-ES" sz="1600" dirty="0"/>
              <a:t>otra documentación que la Universidad considere de interés para el </a:t>
            </a:r>
            <a:r>
              <a:rPr lang="es-ES" sz="1600" dirty="0" smtClean="0"/>
              <a:t>proceso (p.ej. </a:t>
            </a:r>
            <a:r>
              <a:rPr lang="es-ES" sz="1600" b="1" dirty="0" smtClean="0"/>
              <a:t>Informes </a:t>
            </a:r>
            <a:r>
              <a:rPr lang="es-ES" sz="1600" b="1" dirty="0"/>
              <a:t>de </a:t>
            </a:r>
            <a:r>
              <a:rPr lang="es-ES" sz="1600" b="1" dirty="0" smtClean="0"/>
              <a:t>seguimiento </a:t>
            </a:r>
            <a:r>
              <a:rPr lang="es-ES" sz="1600" b="1" dirty="0"/>
              <a:t>del título, evaluación </a:t>
            </a:r>
            <a:r>
              <a:rPr lang="es-ES" sz="1600" b="1" dirty="0" smtClean="0"/>
              <a:t>interna</a:t>
            </a:r>
            <a:r>
              <a:rPr lang="es-ES" sz="1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3694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33400" y="5942013"/>
            <a:ext cx="8077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231" name="Picture 3" descr="logo_uvi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56313"/>
            <a:ext cx="22637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2" name="Subtitle 2"/>
          <p:cNvSpPr txBox="1">
            <a:spLocks/>
          </p:cNvSpPr>
          <p:nvPr/>
        </p:nvSpPr>
        <p:spPr bwMode="auto">
          <a:xfrm>
            <a:off x="4062040" y="6071766"/>
            <a:ext cx="4974456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Vicerrectorado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de </a:t>
            </a:r>
            <a:r>
              <a:rPr lang="en-US" sz="1400" dirty="0" err="1" smtClean="0">
                <a:solidFill>
                  <a:srgbClr val="76663C"/>
                </a:solidFill>
                <a:latin typeface="+mn-lt"/>
              </a:rPr>
              <a:t>Organización</a:t>
            </a:r>
            <a:r>
              <a:rPr lang="en-US" sz="1400" dirty="0" smtClean="0">
                <a:solidFill>
                  <a:srgbClr val="76663C"/>
                </a:solidFill>
                <a:latin typeface="+mn-lt"/>
              </a:rPr>
              <a:t> Académica y Profesorado</a:t>
            </a:r>
            <a:endParaRPr lang="en-US" sz="1400" dirty="0">
              <a:solidFill>
                <a:srgbClr val="76663C"/>
              </a:solidFill>
              <a:latin typeface="+mn-lt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533401" y="188914"/>
            <a:ext cx="8077199" cy="431774"/>
            <a:chOff x="936104" y="188914"/>
            <a:chExt cx="6697663" cy="431774"/>
          </a:xfrm>
        </p:grpSpPr>
        <p:sp>
          <p:nvSpPr>
            <p:cNvPr id="14" name="Line 2"/>
            <p:cNvSpPr>
              <a:spLocks noChangeShapeType="1"/>
            </p:cNvSpPr>
            <p:nvPr/>
          </p:nvSpPr>
          <p:spPr bwMode="auto">
            <a:xfrm>
              <a:off x="936104" y="620688"/>
              <a:ext cx="6697663" cy="0"/>
            </a:xfrm>
            <a:prstGeom prst="line">
              <a:avLst/>
            </a:prstGeom>
            <a:noFill/>
            <a:ln w="28575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s-ES">
                <a:solidFill>
                  <a:schemeClr val="tx2"/>
                </a:solidFill>
              </a:endParaRPr>
            </a:p>
          </p:txBody>
        </p:sp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143301" y="188914"/>
              <a:ext cx="6330950" cy="359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rIns="54000"/>
            <a:lstStyle/>
            <a:p>
              <a:pPr marL="180975" algn="ctr" eaLnBrk="0" hangingPunct="0">
                <a:lnSpc>
                  <a:spcPct val="90000"/>
                </a:lnSpc>
                <a:tabLst>
                  <a:tab pos="7337425" algn="l"/>
                </a:tabLst>
              </a:pPr>
              <a:r>
                <a:rPr lang="es-ES_tradnl" sz="2400" dirty="0" smtClean="0">
                  <a:solidFill>
                    <a:schemeClr val="tx2">
                      <a:lumMod val="50000"/>
                    </a:schemeClr>
                  </a:solidFill>
                </a:rPr>
                <a:t>Renovación de la acreditación de títulos oficiales 2014</a:t>
              </a:r>
              <a:endParaRPr lang="es-ES_tradnl" sz="24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8" name="7 Rectángulo"/>
          <p:cNvSpPr/>
          <p:nvPr/>
        </p:nvSpPr>
        <p:spPr>
          <a:xfrm>
            <a:off x="533400" y="764704"/>
            <a:ext cx="7855023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ts val="60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b="1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b) Aspectos organizativos:</a:t>
            </a:r>
            <a:endParaRPr lang="es-ES" altLang="ja-JP" sz="1600" dirty="0" smtClean="0">
              <a:cs typeface="Arial" pitchFamily="34" charset="0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Proceso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liderado activamente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por el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decanato/dirección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del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centro.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Participación e dinamización continua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de la persona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coordinadora de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calidad y 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coordinadoras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de las titulaciones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adscritas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al centro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.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Coordinación técnica permanente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del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Área de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Apoyo a la Docencia y Calidad (ADC).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Participación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lo más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activa posible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de los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colectivos previsiblemente implicados.</a:t>
            </a:r>
            <a:endParaRPr lang="es-ES" altLang="ja-JP" sz="1600" dirty="0">
              <a:cs typeface="Arial" pitchFamily="34" charset="0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ct val="0"/>
              </a:spcAft>
              <a:tabLst>
                <a:tab pos="90488" algn="l"/>
              </a:tabLst>
            </a:pPr>
            <a:endParaRPr lang="es-ES" altLang="ja-JP" sz="1600" b="1" dirty="0" smtClean="0">
              <a:solidFill>
                <a:srgbClr val="000000"/>
              </a:solidFill>
              <a:ea typeface="FZYaoTi"/>
              <a:cs typeface="Tahoma" pitchFamily="34" charset="0"/>
            </a:endParaRPr>
          </a:p>
          <a:p>
            <a:pPr lvl="0" algn="just" eaLnBrk="0" fontAlgn="base" hangingPunct="0">
              <a:spcBef>
                <a:spcPts val="60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es-ES" altLang="ja-JP" sz="1600" b="1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c) Aspectos </a:t>
            </a:r>
            <a:r>
              <a:rPr lang="es-ES" altLang="ja-JP" sz="1600" b="1" dirty="0">
                <a:solidFill>
                  <a:srgbClr val="000000"/>
                </a:solidFill>
                <a:ea typeface="FZYaoTi"/>
                <a:cs typeface="Tahoma" pitchFamily="34" charset="0"/>
              </a:rPr>
              <a:t>operativos: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Visión transversal: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trabajo con las personas implicadas en los centros,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in situ. </a:t>
            </a:r>
            <a:endParaRPr lang="es-ES" altLang="ja-JP" sz="1600" dirty="0">
              <a:cs typeface="Arial" pitchFamily="34" charset="0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Enfoque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</a:rPr>
              <a:t>evaluación </a:t>
            </a:r>
            <a:r>
              <a:rPr lang="es-ES" altLang="ja-JP" sz="1600" dirty="0">
                <a:ea typeface="STXinwei"/>
                <a:cs typeface="Tahoma" pitchFamily="34" charset="0"/>
                <a:sym typeface="Wingdings" pitchFamily="2" charset="2"/>
              </a:rPr>
              <a:t>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</a:rPr>
              <a:t> acción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(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j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ornadas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de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trabajo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).</a:t>
            </a:r>
            <a:endParaRPr lang="es-ES" altLang="ja-JP" sz="1600" dirty="0">
              <a:cs typeface="Arial" pitchFamily="34" charset="0"/>
              <a:sym typeface="Wingdings" pitchFamily="2" charset="2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La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coordinación de actividades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en el centro es dinamizada por la persona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coordinadora de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calidad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e coordinadoras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de los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títulos adscritos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al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centro (organización y convocatoria de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reuniones,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comunicación…).</a:t>
            </a:r>
            <a:endParaRPr lang="es-ES" altLang="ja-JP" sz="1600" dirty="0">
              <a:cs typeface="Arial" pitchFamily="34" charset="0"/>
              <a:sym typeface="Wingdings" pitchFamily="2" charset="2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El Área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ADC realiza actividades de coordinación, soporte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y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colaboración.</a:t>
            </a:r>
            <a:endParaRPr lang="es-ES" altLang="ja-JP" sz="1600" dirty="0">
              <a:cs typeface="Arial" pitchFamily="34" charset="0"/>
              <a:sym typeface="Wingdings" pitchFamily="2" charset="2"/>
            </a:endParaRPr>
          </a:p>
          <a:p>
            <a:pPr marL="742950" lvl="1" indent="-28575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Establecimiento de un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punto de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trabajo en el centro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(con 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disponibilidad de </a:t>
            </a:r>
            <a:r>
              <a:rPr lang="es-ES" altLang="ja-JP" sz="1600" dirty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medios básicos</a:t>
            </a:r>
            <a:r>
              <a:rPr lang="es-ES" altLang="ja-JP" sz="1600" dirty="0" smtClean="0">
                <a:solidFill>
                  <a:srgbClr val="000000"/>
                </a:solidFill>
                <a:ea typeface="FZYaoTi"/>
                <a:cs typeface="Tahoma" pitchFamily="34" charset="0"/>
                <a:sym typeface="Wingdings" pitchFamily="2" charset="2"/>
              </a:rPr>
              <a:t>).</a:t>
            </a:r>
            <a:endParaRPr lang="es-ES" altLang="ja-JP" sz="1600" dirty="0">
              <a:cs typeface="Aria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309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3925</Words>
  <Application>Microsoft Office PowerPoint</Application>
  <PresentationFormat>Presentación en pantalla (4:3)</PresentationFormat>
  <Paragraphs>512</Paragraphs>
  <Slides>36</Slides>
  <Notes>3</Notes>
  <HiddenSlides>5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</dc:creator>
  <cp:lastModifiedBy>an</cp:lastModifiedBy>
  <cp:revision>304</cp:revision>
  <dcterms:created xsi:type="dcterms:W3CDTF">2013-05-12T19:09:18Z</dcterms:created>
  <dcterms:modified xsi:type="dcterms:W3CDTF">2014-05-22T07:31:06Z</dcterms:modified>
</cp:coreProperties>
</file>