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5" r:id="rId3"/>
    <p:sldId id="285" r:id="rId4"/>
    <p:sldId id="286" r:id="rId5"/>
    <p:sldId id="294" r:id="rId6"/>
    <p:sldId id="292" r:id="rId7"/>
    <p:sldId id="293" r:id="rId8"/>
    <p:sldId id="290" r:id="rId9"/>
    <p:sldId id="291" r:id="rId10"/>
    <p:sldId id="296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FC0C"/>
    <a:srgbClr val="FFCC00"/>
    <a:srgbClr val="CC2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9" d="100"/>
          <a:sy n="79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19903-54FD-41F6-A989-FE5F82EDA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1B404C-6225-4275-A98E-334DC4E82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A925CC-1EB6-4599-B32C-AF03FB68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7C58-0E20-4570-97E9-BBA4FCE52319}" type="datetimeFigureOut">
              <a:rPr lang="es-ES" smtClean="0"/>
              <a:t>15/06/2020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87D877-88FA-41B2-B897-6C735F00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F7306A-277F-4274-A98D-246864E4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0AD-F8C0-4BA2-8B47-3DD5F59E41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971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AE3A6-B42B-4806-9275-A1494E44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11A7AF-9144-480F-9732-BA6F4BA1B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FC65C-B73C-48E4-AFDE-45E91DFF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7C58-0E20-4570-97E9-BBA4FCE52319}" type="datetimeFigureOut">
              <a:rPr lang="es-ES" smtClean="0"/>
              <a:t>15/06/2020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92D0F5-C2AC-461A-9BFC-F0DE46FB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2F22CC-06BA-4B2C-9653-D561F6DB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0AD-F8C0-4BA2-8B47-3DD5F59E41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610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5F3E6F-652A-42D3-9D5F-3EC9470F6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C01294-AB49-4C6B-B3F5-B2F4C8236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C3B6D-F578-4494-BD5A-160128049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7C58-0E20-4570-97E9-BBA4FCE52319}" type="datetimeFigureOut">
              <a:rPr lang="es-ES" smtClean="0"/>
              <a:t>15/06/2020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B48DFC-DFB7-4CC4-840D-0AA85A1E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F8F997-412E-4CF2-83B7-A8641B6E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0AD-F8C0-4BA2-8B47-3DD5F59E41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709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Portada_16-9.tif">
            <a:extLst>
              <a:ext uri="{FF2B5EF4-FFF2-40B4-BE49-F238E27FC236}">
                <a16:creationId xmlns:a16="http://schemas.microsoft.com/office/drawing/2014/main" id="{419BAB80-2D88-4936-9276-EB2D38C2F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467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81D4AD7C-ADD4-4283-9C18-F47B3E2DD9A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55652" y="5084233"/>
            <a:ext cx="1062143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2400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61105" y="5085187"/>
            <a:ext cx="10458449" cy="648069"/>
          </a:xfrm>
          <a:prstGeom prst="rect">
            <a:avLst/>
          </a:prstGeom>
          <a:extLst>
            <a:ext uri="{AF507438-7753-43e0-B8FC-AC1667EBCBE1}"/>
          </a:extLst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noProof="0" dirty="0"/>
              <a:t>Clic para editar título</a:t>
            </a:r>
            <a:endParaRPr lang="en-AU" noProof="0" dirty="0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4238" y="5786735"/>
            <a:ext cx="10365316" cy="426575"/>
          </a:xfrm>
          <a:extLst>
            <a:ext uri="{AF507438-7753-43e0-B8FC-AC1667EBCBE1}"/>
          </a:extLst>
        </p:spPr>
        <p:txBody>
          <a:bodyPr/>
          <a:lstStyle>
            <a:lvl1pPr marL="0" indent="0">
              <a:buFont typeface="Arial" charset="0"/>
              <a:buNone/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noProof="0" dirty="0" err="1"/>
              <a:t>Haga</a:t>
            </a:r>
            <a:r>
              <a:rPr lang="en-AU" noProof="0" dirty="0"/>
              <a:t> </a:t>
            </a:r>
            <a:r>
              <a:rPr lang="en-AU" noProof="0" dirty="0" err="1"/>
              <a:t>clic</a:t>
            </a:r>
            <a:r>
              <a:rPr lang="en-AU" noProof="0" dirty="0"/>
              <a:t> </a:t>
            </a:r>
            <a:r>
              <a:rPr lang="en-AU" noProof="0" dirty="0" err="1"/>
              <a:t>para</a:t>
            </a:r>
            <a:r>
              <a:rPr lang="en-AU" noProof="0" dirty="0"/>
              <a:t> </a:t>
            </a:r>
            <a:r>
              <a:rPr lang="en-AU" noProof="0" dirty="0" err="1"/>
              <a:t>modificar</a:t>
            </a:r>
            <a:r>
              <a:rPr lang="en-AU" noProof="0" dirty="0"/>
              <a:t> el </a:t>
            </a:r>
            <a:r>
              <a:rPr lang="en-AU" noProof="0" dirty="0" err="1"/>
              <a:t>estilo</a:t>
            </a:r>
            <a:r>
              <a:rPr lang="en-AU" noProof="0" dirty="0"/>
              <a:t> de </a:t>
            </a:r>
            <a:r>
              <a:rPr lang="en-AU" noProof="0" dirty="0" err="1"/>
              <a:t>subtítulo</a:t>
            </a:r>
            <a:r>
              <a:rPr lang="en-AU" noProof="0" dirty="0"/>
              <a:t> del </a:t>
            </a:r>
            <a:r>
              <a:rPr lang="en-AU" noProof="0" dirty="0" err="1"/>
              <a:t>patrón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0280607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Portada_foto_16-9.tif">
            <a:extLst>
              <a:ext uri="{FF2B5EF4-FFF2-40B4-BE49-F238E27FC236}">
                <a16:creationId xmlns:a16="http://schemas.microsoft.com/office/drawing/2014/main" id="{1DBC070B-17CC-4D0D-AC03-5E54E4424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467" cy="686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C3B403E1-3D5C-48E9-B596-A5D92E99BED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55652" y="5084233"/>
            <a:ext cx="10621433" cy="0"/>
          </a:xfrm>
          <a:prstGeom prst="line">
            <a:avLst/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algn="r">
              <a:defRPr/>
            </a:pPr>
            <a:endParaRPr lang="es-ES" sz="24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 charset="0"/>
              <a:ea typeface="ＭＳ Ｐゴシック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61105" y="5085187"/>
            <a:ext cx="10458449" cy="648069"/>
          </a:xfrm>
          <a:prstGeom prst="rect">
            <a:avLst/>
          </a:prstGeom>
          <a:extLst>
            <a:ext uri="{AF507438-7753-43e0-B8FC-AC1667EBCBE1}"/>
          </a:extLst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s-ES_tradnl" noProof="0" dirty="0"/>
              <a:t>Clic para editar título</a:t>
            </a:r>
            <a:endParaRPr lang="en-AU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4238" y="5786735"/>
            <a:ext cx="10365316" cy="426575"/>
          </a:xfrm>
          <a:extLst>
            <a:ext uri="{AF507438-7753-43e0-B8FC-AC1667EBCBE1}"/>
          </a:extLst>
        </p:spPr>
        <p:txBody>
          <a:bodyPr/>
          <a:lstStyle>
            <a:lvl1pPr marL="0" indent="0">
              <a:buFont typeface="Arial" charset="0"/>
              <a:buNone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en-AU" noProof="0" dirty="0" err="1"/>
              <a:t>Haga</a:t>
            </a:r>
            <a:r>
              <a:rPr lang="en-AU" noProof="0" dirty="0"/>
              <a:t> </a:t>
            </a:r>
            <a:r>
              <a:rPr lang="en-AU" noProof="0" dirty="0" err="1"/>
              <a:t>clic</a:t>
            </a:r>
            <a:r>
              <a:rPr lang="en-AU" noProof="0" dirty="0"/>
              <a:t> </a:t>
            </a:r>
            <a:r>
              <a:rPr lang="en-AU" noProof="0" dirty="0" err="1"/>
              <a:t>para</a:t>
            </a:r>
            <a:r>
              <a:rPr lang="en-AU" noProof="0" dirty="0"/>
              <a:t> </a:t>
            </a:r>
            <a:r>
              <a:rPr lang="en-AU" noProof="0" dirty="0" err="1"/>
              <a:t>modificar</a:t>
            </a:r>
            <a:r>
              <a:rPr lang="en-AU" noProof="0" dirty="0"/>
              <a:t> el </a:t>
            </a:r>
            <a:r>
              <a:rPr lang="en-AU" noProof="0" dirty="0" err="1"/>
              <a:t>estilo</a:t>
            </a:r>
            <a:r>
              <a:rPr lang="en-AU" noProof="0" dirty="0"/>
              <a:t> de </a:t>
            </a:r>
            <a:r>
              <a:rPr lang="en-AU" noProof="0" dirty="0" err="1"/>
              <a:t>subtítulo</a:t>
            </a:r>
            <a:r>
              <a:rPr lang="en-AU" noProof="0" dirty="0"/>
              <a:t> del </a:t>
            </a:r>
            <a:r>
              <a:rPr lang="en-AU" noProof="0" dirty="0" err="1"/>
              <a:t>patrón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91153775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>
            <a:extLst>
              <a:ext uri="{FF2B5EF4-FFF2-40B4-BE49-F238E27FC236}">
                <a16:creationId xmlns:a16="http://schemas.microsoft.com/office/drawing/2014/main" id="{555EBA8B-EFB2-4F0D-BF73-A0980A81C7F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357717"/>
            <a:ext cx="1158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24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043" y="358776"/>
            <a:ext cx="11711157" cy="57394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073149"/>
            <a:ext cx="11582400" cy="4804123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300005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>
            <a:extLst>
              <a:ext uri="{FF2B5EF4-FFF2-40B4-BE49-F238E27FC236}">
                <a16:creationId xmlns:a16="http://schemas.microsoft.com/office/drawing/2014/main" id="{99EE6F05-B999-4DD7-A289-720327ECF87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3788833"/>
            <a:ext cx="1158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240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0831" y="4389107"/>
            <a:ext cx="11582400" cy="25782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71563" y="3789040"/>
            <a:ext cx="10862997" cy="600067"/>
          </a:xfrm>
          <a:prstGeom prst="rect">
            <a:avLst/>
          </a:prstGeom>
        </p:spPr>
        <p:txBody>
          <a:bodyPr vert="horz"/>
          <a:lstStyle>
            <a:lvl1pPr>
              <a:defRPr b="1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876165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>
            <a:extLst>
              <a:ext uri="{FF2B5EF4-FFF2-40B4-BE49-F238E27FC236}">
                <a16:creationId xmlns:a16="http://schemas.microsoft.com/office/drawing/2014/main" id="{1F8585D8-91B8-4212-AD18-6A6983B0F3C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357717"/>
            <a:ext cx="1158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240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04800" y="1001713"/>
            <a:ext cx="5689600" cy="4870451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001713"/>
            <a:ext cx="5689600" cy="4870451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6043" y="358776"/>
            <a:ext cx="11711157" cy="34431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5946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>
            <a:extLst>
              <a:ext uri="{FF2B5EF4-FFF2-40B4-BE49-F238E27FC236}">
                <a16:creationId xmlns:a16="http://schemas.microsoft.com/office/drawing/2014/main" id="{34EA47D0-9C3C-4705-8E12-A0F0E36C43F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357717"/>
            <a:ext cx="1158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240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4800" y="1001713"/>
            <a:ext cx="5691717" cy="639763"/>
          </a:xfrm>
        </p:spPr>
        <p:txBody>
          <a:bodyPr/>
          <a:lstStyle>
            <a:lvl1pPr marL="0" indent="0">
              <a:buNone/>
              <a:defRPr sz="24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04800" y="1772817"/>
            <a:ext cx="5691717" cy="4099347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2" y="1001713"/>
            <a:ext cx="5693833" cy="639763"/>
          </a:xfrm>
        </p:spPr>
        <p:txBody>
          <a:bodyPr/>
          <a:lstStyle>
            <a:lvl1pPr marL="0" indent="0">
              <a:buNone/>
              <a:defRPr sz="24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6043" y="358776"/>
            <a:ext cx="11711157" cy="34431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15" name="Marcador de contenido 3"/>
          <p:cNvSpPr>
            <a:spLocks noGrp="1"/>
          </p:cNvSpPr>
          <p:nvPr>
            <p:ph sz="half" idx="11"/>
          </p:nvPr>
        </p:nvSpPr>
        <p:spPr>
          <a:xfrm>
            <a:off x="6195483" y="1772817"/>
            <a:ext cx="5691717" cy="4099347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3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623402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>
            <a:extLst>
              <a:ext uri="{FF2B5EF4-FFF2-40B4-BE49-F238E27FC236}">
                <a16:creationId xmlns:a16="http://schemas.microsoft.com/office/drawing/2014/main" id="{4256BB5F-FABD-457A-9C9B-12238EC0E1F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357717"/>
            <a:ext cx="1158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240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6043" y="358776"/>
            <a:ext cx="11711157" cy="34431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392295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60302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E9BBA-2E66-49A9-9C03-6F799EF8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AD64A3-1232-4261-B315-A00E00FEC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2FBA6-3124-4A6A-8FC1-93376699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7C58-0E20-4570-97E9-BBA4FCE52319}" type="datetimeFigureOut">
              <a:rPr lang="es-ES" smtClean="0"/>
              <a:t>15/06/2020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26F62-5AB1-401B-A96B-E1B0E164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E7CC29-E654-49A2-AAC8-DF1A448E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0AD-F8C0-4BA2-8B47-3DD5F59E41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0228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3FF9942-9CFA-4E02-8D0F-4154DDCD35DB}"/>
              </a:ext>
            </a:extLst>
          </p:cNvPr>
          <p:cNvSpPr txBox="1">
            <a:spLocks/>
          </p:cNvSpPr>
          <p:nvPr userDrawn="1"/>
        </p:nvSpPr>
        <p:spPr>
          <a:xfrm>
            <a:off x="175685" y="4965700"/>
            <a:ext cx="11711516" cy="54398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_tradnl" altLang="es-ES" sz="3200">
                <a:solidFill>
                  <a:srgbClr val="9F0926"/>
                </a:solidFill>
                <a:latin typeface="Arial" panose="020B0604020202020204" pitchFamily="34" charset="0"/>
              </a:rPr>
              <a:t>Título editar título</a:t>
            </a:r>
            <a:endParaRPr lang="es-ES" altLang="es-ES" sz="3200">
              <a:solidFill>
                <a:srgbClr val="9F0926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6840FAF2-1FF8-4065-8D2C-33291D7EAAA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4965700"/>
            <a:ext cx="1158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240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4800" y="430213"/>
            <a:ext cx="11582400" cy="4342936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s-ES" noProof="0" dirty="0"/>
          </a:p>
        </p:txBody>
      </p:sp>
      <p:sp>
        <p:nvSpPr>
          <p:cNvPr id="10" name="Marcador de texto 2"/>
          <p:cNvSpPr>
            <a:spLocks noGrp="1"/>
          </p:cNvSpPr>
          <p:nvPr>
            <p:ph type="body" idx="11"/>
          </p:nvPr>
        </p:nvSpPr>
        <p:spPr>
          <a:xfrm>
            <a:off x="304800" y="5541235"/>
            <a:ext cx="11582400" cy="25782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246613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>
            <a:extLst>
              <a:ext uri="{FF2B5EF4-FFF2-40B4-BE49-F238E27FC236}">
                <a16:creationId xmlns:a16="http://schemas.microsoft.com/office/drawing/2014/main" id="{CB4AAF49-ABA5-416D-A1E7-BA9AEDAA7BC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357717"/>
            <a:ext cx="1158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240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304800" y="1073149"/>
            <a:ext cx="11582400" cy="2283843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04800" y="3501009"/>
            <a:ext cx="11582400" cy="2371155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6043" y="358776"/>
            <a:ext cx="11711157" cy="34431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584107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>
            <a:extLst>
              <a:ext uri="{FF2B5EF4-FFF2-40B4-BE49-F238E27FC236}">
                <a16:creationId xmlns:a16="http://schemas.microsoft.com/office/drawing/2014/main" id="{742DA8C2-94D7-4622-806D-44039E765F5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357717"/>
            <a:ext cx="1158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240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304800" y="1073152"/>
            <a:ext cx="5689600" cy="4799013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imágenes prediseñadas 3"/>
          <p:cNvSpPr>
            <a:spLocks noGrp="1"/>
          </p:cNvSpPr>
          <p:nvPr>
            <p:ph type="clipArt" sz="half" idx="2"/>
          </p:nvPr>
        </p:nvSpPr>
        <p:spPr>
          <a:xfrm>
            <a:off x="6197600" y="1073152"/>
            <a:ext cx="5689600" cy="479901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6043" y="358776"/>
            <a:ext cx="11711157" cy="34431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60717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>
            <a:extLst>
              <a:ext uri="{FF2B5EF4-FFF2-40B4-BE49-F238E27FC236}">
                <a16:creationId xmlns:a16="http://schemas.microsoft.com/office/drawing/2014/main" id="{4DD18A7E-20BF-4B7A-926B-B1277F5B68D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357717"/>
            <a:ext cx="1158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sz="240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304800" y="1073152"/>
            <a:ext cx="5689600" cy="4799013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073152"/>
            <a:ext cx="5689600" cy="4799013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6043" y="358776"/>
            <a:ext cx="11711157" cy="34431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876704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F92EE-AC42-400B-AFD9-B0498568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6607D6-D609-41AE-A752-462A30020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19CF34-DA25-4566-A110-02649FF3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7C58-0E20-4570-97E9-BBA4FCE52319}" type="datetimeFigureOut">
              <a:rPr lang="es-ES" smtClean="0"/>
              <a:t>15/06/2020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D078B-0AC7-41C8-851B-25562048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C4C56E-61EF-4C4E-B2C1-0E86FE0C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0AD-F8C0-4BA2-8B47-3DD5F59E41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737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0752D-642A-4B0B-8858-C90DBD29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F4BD9-F227-4C94-BFA8-C26108742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5385B4-156C-4BE2-8C8A-A27AA62D4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2A5F2E-62AA-4C78-9494-9FD1E6C2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7C58-0E20-4570-97E9-BBA4FCE52319}" type="datetimeFigureOut">
              <a:rPr lang="es-ES" smtClean="0"/>
              <a:t>15/06/2020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E641E1-699A-445E-8CDC-A3304993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8E5B1F-2243-4621-A518-09AF9C3B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0AD-F8C0-4BA2-8B47-3DD5F59E41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249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A6F1F-137C-4ECF-82F6-CB399E6E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D308BE-D88B-4AB9-8086-4892B9881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C79C7A-4DAF-49E9-AB74-12F02B25A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DDA1CA-3CE5-4AC2-B846-43CC3341B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EAE28F-5ACA-4498-8EF6-1A9323577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D223E5-E551-414D-96A0-741BF724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7C58-0E20-4570-97E9-BBA4FCE52319}" type="datetimeFigureOut">
              <a:rPr lang="es-ES" smtClean="0"/>
              <a:t>15/06/2020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00988D-A11E-4512-8C15-52664DD1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6B151EB-50D2-4CAF-8216-26A90F34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0AD-F8C0-4BA2-8B47-3DD5F59E41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03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B2925-DB6A-4544-9828-E4B54292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661037-B4AB-4AE0-8970-B0CF74D7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7C58-0E20-4570-97E9-BBA4FCE52319}" type="datetimeFigureOut">
              <a:rPr lang="es-ES" smtClean="0"/>
              <a:t>15/06/2020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815E6C-6936-4230-AF86-3508013F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C39F05-0C1F-4436-8058-D81A4C05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0AD-F8C0-4BA2-8B47-3DD5F59E41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73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B703DD-02A4-4B0E-B425-DC437E45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7C58-0E20-4570-97E9-BBA4FCE52319}" type="datetimeFigureOut">
              <a:rPr lang="es-ES" smtClean="0"/>
              <a:t>15/06/2020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D13A70-CCFB-4950-A169-588D9CCE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008EEE-4E33-4CA9-9DA1-61616A3A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0AD-F8C0-4BA2-8B47-3DD5F59E41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897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50976-9B75-4E61-9A47-6D9246FD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5C711-E779-4827-834E-24D54F35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7B4BD4-54FC-4B7A-A598-88C964EFC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444E8-F38F-493E-ADD1-8F4BBA56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7C58-0E20-4570-97E9-BBA4FCE52319}" type="datetimeFigureOut">
              <a:rPr lang="es-ES" smtClean="0"/>
              <a:t>15/06/2020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9ABC93-6E24-455B-A49F-D37F8D41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B48EBB-16DA-449A-B2C0-6F46E3E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0AD-F8C0-4BA2-8B47-3DD5F59E41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776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94948-8375-4C40-BDFD-C5B3F1F3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A5EF8E-D8CC-4F8A-9226-74C900A9F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85B9A3-5821-490A-8868-9A0851F62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15E140-383D-4DB0-BC6E-E5837283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7C58-0E20-4570-97E9-BBA4FCE52319}" type="datetimeFigureOut">
              <a:rPr lang="es-ES" smtClean="0"/>
              <a:t>15/06/2020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62F45E-9DF1-4407-94B2-B9CE5169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FC3008-F2F4-49AA-9E5C-16085A1A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0AD-F8C0-4BA2-8B47-3DD5F59E41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99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3BEA70-1589-4C19-94AF-AC7C6EA0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3E31F3-D0DD-4255-9FF4-DABF46C90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B80524-69E6-4938-9F57-CB07ED4CE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7C58-0E20-4570-97E9-BBA4FCE52319}" type="datetimeFigureOut">
              <a:rPr lang="es-ES" smtClean="0"/>
              <a:t>15/06/2020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BB27A-6144-4DA7-B0C1-E58C72970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D3BD3-3755-4503-8138-889193E9D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00AD-F8C0-4BA2-8B47-3DD5F59E41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90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5" descr="Pie.tif">
            <a:extLst>
              <a:ext uri="{FF2B5EF4-FFF2-40B4-BE49-F238E27FC236}">
                <a16:creationId xmlns:a16="http://schemas.microsoft.com/office/drawing/2014/main" id="{12A28B35-FE18-4B86-B5B0-A79DBC45F47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6057901"/>
            <a:ext cx="12192000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777451-7137-45BA-A59D-A45F709455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073151"/>
            <a:ext cx="11582400" cy="479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s-ES"/>
              <a:t>Haga clic para modificar el estilo de texto del patrón</a:t>
            </a:r>
          </a:p>
          <a:p>
            <a:pPr lvl="1"/>
            <a:r>
              <a:rPr lang="en-AU" altLang="es-ES"/>
              <a:t>Segundo nivel</a:t>
            </a:r>
          </a:p>
          <a:p>
            <a:pPr lvl="2"/>
            <a:r>
              <a:rPr lang="en-AU" altLang="es-ES"/>
              <a:t>Tercer nivel</a:t>
            </a:r>
          </a:p>
          <a:p>
            <a:pPr lvl="3"/>
            <a:r>
              <a:rPr lang="en-AU" altLang="es-ES"/>
              <a:t>Cuarto nivel</a:t>
            </a:r>
          </a:p>
          <a:p>
            <a:pPr lvl="4"/>
            <a:r>
              <a:rPr lang="en-AU" altLang="es-ES"/>
              <a:t>Quinto nivel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5C07267E-7D2B-4F13-BE45-F5686F9B94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0096" y="-154517"/>
            <a:ext cx="184730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 sz="3200" baseline="30000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C6FC312F-09DF-4623-93DB-AA6FAA54DB72}"/>
              </a:ext>
            </a:extLst>
          </p:cNvPr>
          <p:cNvSpPr txBox="1">
            <a:spLocks/>
          </p:cNvSpPr>
          <p:nvPr userDrawn="1"/>
        </p:nvSpPr>
        <p:spPr>
          <a:xfrm>
            <a:off x="190501" y="6358467"/>
            <a:ext cx="3774017" cy="260351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fld id="{AC081557-3411-467E-B001-21CE01078C2D}" type="slidenum">
              <a:rPr lang="en-AU" altLang="es-ES" sz="1067" b="0">
                <a:solidFill>
                  <a:srgbClr val="000000"/>
                </a:solidFill>
                <a:latin typeface="Arial" panose="020B0604020202020204" pitchFamily="34" charset="0"/>
              </a:rPr>
              <a:pPr algn="l" eaLnBrk="1" hangingPunct="1"/>
              <a:t>‹Nº›</a:t>
            </a:fld>
            <a:r>
              <a:rPr lang="en-AU" altLang="es-ES" sz="1067" b="0">
                <a:solidFill>
                  <a:srgbClr val="000000"/>
                </a:solidFill>
                <a:latin typeface="Arial" panose="020B0604020202020204" pitchFamily="34" charset="0"/>
              </a:rPr>
              <a:t> | Universidad de La Rioja | </a:t>
            </a:r>
            <a:fld id="{EB508F01-649D-4407-BA62-474E126D2F34}" type="datetime1">
              <a:rPr lang="es-ES" altLang="es-ES" sz="1067" b="0">
                <a:solidFill>
                  <a:srgbClr val="000000"/>
                </a:solidFill>
                <a:latin typeface="Arial" panose="020B0604020202020204" pitchFamily="34" charset="0"/>
              </a:rPr>
              <a:pPr algn="l" eaLnBrk="1" hangingPunct="1"/>
              <a:t>15/06/2020</a:t>
            </a:fld>
            <a:endParaRPr lang="en-AU" altLang="es-ES" sz="1067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2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F0926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F0926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F0926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F0926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F0926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mcorPro SemiBold" charset="0"/>
          <a:ea typeface="ＭＳ Ｐゴシック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mcorPro SemiBold" charset="0"/>
          <a:ea typeface="ＭＳ Ｐゴシック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mcorPro SemiBold" charset="0"/>
          <a:ea typeface="ＭＳ Ｐゴシック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mcorPro SemiBold" charset="0"/>
          <a:ea typeface="ＭＳ Ｐゴシック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ts val="533"/>
        </a:spcBef>
        <a:spcAft>
          <a:spcPct val="0"/>
        </a:spcAft>
        <a:defRPr>
          <a:solidFill>
            <a:srgbClr val="3D3D3D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78355" indent="-239178" algn="l" rtl="0" eaLnBrk="0" fontAlgn="base" hangingPunct="0">
        <a:spcBef>
          <a:spcPts val="533"/>
        </a:spcBef>
        <a:spcAft>
          <a:spcPct val="0"/>
        </a:spcAft>
        <a:buClr>
          <a:srgbClr val="9F0926"/>
        </a:buClr>
        <a:buFont typeface="Wingdings" panose="05000000000000000000" pitchFamily="2" charset="2"/>
        <a:buChar char="§"/>
        <a:defRPr sz="2133">
          <a:solidFill>
            <a:srgbClr val="3D3D3D"/>
          </a:solidFill>
          <a:latin typeface="+mn-lt"/>
          <a:ea typeface="ヒラギノ角ゴ Pro W3" charset="0"/>
          <a:cs typeface="Arial" charset="0"/>
        </a:defRPr>
      </a:lvl2pPr>
      <a:lvl3pPr marL="719649" indent="-239178" algn="l" rtl="0" eaLnBrk="0" fontAlgn="base" hangingPunct="0">
        <a:spcBef>
          <a:spcPts val="533"/>
        </a:spcBef>
        <a:spcAft>
          <a:spcPct val="0"/>
        </a:spcAft>
        <a:buClr>
          <a:srgbClr val="9F0926"/>
        </a:buClr>
        <a:buFont typeface="Arial" panose="020B0604020202020204" pitchFamily="34" charset="0"/>
        <a:buChar char="•"/>
        <a:defRPr sz="1867">
          <a:solidFill>
            <a:srgbClr val="3D3D3D"/>
          </a:solidFill>
          <a:latin typeface="+mn-lt"/>
          <a:ea typeface="Arial" charset="0"/>
          <a:cs typeface="Arial" charset="0"/>
        </a:defRPr>
      </a:lvl3pPr>
      <a:lvl4pPr marL="958827" indent="-239178" algn="l" rtl="0" eaLnBrk="0" fontAlgn="base" hangingPunct="0">
        <a:spcBef>
          <a:spcPts val="533"/>
        </a:spcBef>
        <a:spcAft>
          <a:spcPct val="0"/>
        </a:spcAft>
        <a:buClr>
          <a:srgbClr val="999999"/>
        </a:buClr>
        <a:buFont typeface="Arial" panose="020B0604020202020204" pitchFamily="34" charset="0"/>
        <a:buChar char="•"/>
        <a:defRPr sz="1600">
          <a:solidFill>
            <a:srgbClr val="3D3D3D"/>
          </a:solidFill>
          <a:latin typeface="+mn-lt"/>
          <a:ea typeface="Arial" charset="0"/>
          <a:cs typeface="Arial" charset="0"/>
        </a:defRPr>
      </a:lvl4pPr>
      <a:lvl5pPr marL="1198003" indent="-239178" algn="l" rtl="0" eaLnBrk="0" fontAlgn="base" hangingPunct="0">
        <a:spcBef>
          <a:spcPts val="533"/>
        </a:spcBef>
        <a:spcAft>
          <a:spcPct val="0"/>
        </a:spcAft>
        <a:buClr>
          <a:srgbClr val="CCCCCC"/>
        </a:buClr>
        <a:buFont typeface="Arial" panose="020B0604020202020204" pitchFamily="34" charset="0"/>
        <a:buChar char="•"/>
        <a:defRPr sz="1333">
          <a:solidFill>
            <a:srgbClr val="3D3D3D"/>
          </a:solidFill>
          <a:latin typeface="+mn-lt"/>
          <a:ea typeface="Arial" charset="0"/>
          <a:cs typeface="Arial" charset="0"/>
        </a:defRPr>
      </a:lvl5pPr>
      <a:lvl6pPr marL="2762182" indent="-23917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mcorPro Book" charset="0"/>
        <a:buChar char="–"/>
        <a:defRPr sz="2133">
          <a:solidFill>
            <a:srgbClr val="3D3D3D"/>
          </a:solidFill>
          <a:latin typeface="+mn-lt"/>
          <a:ea typeface="Arial" charset="0"/>
          <a:cs typeface="+mn-cs"/>
        </a:defRPr>
      </a:lvl6pPr>
      <a:lvl7pPr marL="3371766" indent="-23917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mcorPro Book" charset="0"/>
        <a:buChar char="–"/>
        <a:defRPr sz="2133">
          <a:solidFill>
            <a:srgbClr val="3D3D3D"/>
          </a:solidFill>
          <a:latin typeface="+mn-lt"/>
          <a:ea typeface="Arial" charset="0"/>
          <a:cs typeface="+mn-cs"/>
        </a:defRPr>
      </a:lvl7pPr>
      <a:lvl8pPr marL="3981351" indent="-23917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mcorPro Book" charset="0"/>
        <a:buChar char="–"/>
        <a:defRPr sz="2133">
          <a:solidFill>
            <a:srgbClr val="3D3D3D"/>
          </a:solidFill>
          <a:latin typeface="+mn-lt"/>
          <a:ea typeface="Arial" charset="0"/>
          <a:cs typeface="+mn-cs"/>
        </a:defRPr>
      </a:lvl8pPr>
      <a:lvl9pPr marL="4590936" indent="-23917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mcorPro Book" charset="0"/>
        <a:buChar char="–"/>
        <a:defRPr sz="2133">
          <a:solidFill>
            <a:srgbClr val="3D3D3D"/>
          </a:solidFill>
          <a:latin typeface="+mn-lt"/>
          <a:ea typeface="Arial" charset="0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sew.eu/" TargetMode="Externa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sew.eu/sign-stay-touch" TargetMode="Externa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sew.eu/awards-public-vote" TargetMode="Externa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612" cy="20360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49" y="2075903"/>
            <a:ext cx="2918766" cy="21904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88" y="2254776"/>
            <a:ext cx="2813141" cy="234844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41" y="1981175"/>
            <a:ext cx="2527320" cy="25273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4" r="35793"/>
          <a:stretch/>
        </p:blipFill>
        <p:spPr>
          <a:xfrm>
            <a:off x="857349" y="4451202"/>
            <a:ext cx="2665927" cy="2286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17" y="4719640"/>
            <a:ext cx="4376566" cy="16092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16" y="4451202"/>
            <a:ext cx="2173192" cy="21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BE9DAB4-D908-4D16-940C-B896C79550C4}"/>
              </a:ext>
            </a:extLst>
          </p:cNvPr>
          <p:cNvSpPr>
            <a:spLocks noGrp="1"/>
          </p:cNvSpPr>
          <p:nvPr>
            <p:ph type="ctrTitle" sz="quarter"/>
          </p:nvPr>
        </p:nvSpPr>
        <p:spPr bwMode="auto">
          <a:xfrm>
            <a:off x="503583" y="5177528"/>
            <a:ext cx="11502887" cy="11835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s-ES" altLang="es-ES" dirty="0"/>
              <a:t>¿ QUÉ ES LA SEMANA </a:t>
            </a:r>
            <a:r>
              <a:rPr lang="es-ES" altLang="es-ES" dirty="0" smtClean="0"/>
              <a:t>EUROPEA DE </a:t>
            </a:r>
            <a:r>
              <a:rPr lang="es-ES" altLang="es-ES" dirty="0"/>
              <a:t>LA </a:t>
            </a:r>
            <a:r>
              <a:rPr lang="es-ES" altLang="es-ES" dirty="0" smtClean="0"/>
              <a:t/>
            </a:r>
            <a:br>
              <a:rPr lang="es-ES" altLang="es-ES" dirty="0" smtClean="0"/>
            </a:br>
            <a:r>
              <a:rPr lang="es-ES" altLang="es-ES" dirty="0" smtClean="0"/>
              <a:t>ENERGÍA </a:t>
            </a:r>
            <a:r>
              <a:rPr lang="es-ES" altLang="es-ES" dirty="0"/>
              <a:t>SOSTENIBLE </a:t>
            </a:r>
            <a:r>
              <a:rPr lang="es-ES" altLang="es-ES" dirty="0" smtClean="0"/>
              <a:t> </a:t>
            </a:r>
            <a:r>
              <a:rPr lang="es-ES" altLang="es-ES" dirty="0"/>
              <a:t>?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D9C19CD-4813-4B96-A458-033094EDDB4F}"/>
              </a:ext>
            </a:extLst>
          </p:cNvPr>
          <p:cNvSpPr txBox="1">
            <a:spLocks/>
          </p:cNvSpPr>
          <p:nvPr/>
        </p:nvSpPr>
        <p:spPr bwMode="auto">
          <a:xfrm>
            <a:off x="503583" y="5826815"/>
            <a:ext cx="11502887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092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092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092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092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mcorPro SemiBold" charset="0"/>
                <a:ea typeface="ＭＳ Ｐゴシック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mcorPro SemiBold" charset="0"/>
                <a:ea typeface="ＭＳ Ｐゴシック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mcorPro SemiBold" charset="0"/>
                <a:ea typeface="ＭＳ Ｐゴシック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mcorPro SemiBold" charset="0"/>
                <a:ea typeface="ＭＳ Ｐゴシック" charset="0"/>
                <a:cs typeface="Arial" charset="0"/>
              </a:defRPr>
            </a:lvl9pPr>
          </a:lstStyle>
          <a:p>
            <a:pPr algn="ctr"/>
            <a:endParaRPr lang="es-ES" altLang="es-ES" sz="3200" kern="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7842B75-334A-45C8-B88C-8B3735F47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3401"/>
            <a:ext cx="12416459" cy="7712674"/>
          </a:xfrm>
          <a:prstGeom prst="rect">
            <a:avLst/>
          </a:prstGeom>
        </p:spPr>
      </p:pic>
      <p:pic>
        <p:nvPicPr>
          <p:cNvPr id="1026" name="Picture 2" descr="EU Sustainable Energy Week">
            <a:extLst>
              <a:ext uri="{FF2B5EF4-FFF2-40B4-BE49-F238E27FC236}">
                <a16:creationId xmlns:a16="http://schemas.microsoft.com/office/drawing/2014/main" id="{B115B907-9B6F-4258-BA1B-FF9E4FC8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4" y="1018506"/>
            <a:ext cx="13246093" cy="58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FONDO ECOLOGICO">
            <a:extLst>
              <a:ext uri="{FF2B5EF4-FFF2-40B4-BE49-F238E27FC236}">
                <a16:creationId xmlns:a16="http://schemas.microsoft.com/office/drawing/2014/main" id="{BE6C5846-C7AF-4BD1-AEC9-30581F336E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82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7842B75-334A-45C8-B88C-8B3735F47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3401"/>
            <a:ext cx="12416459" cy="77126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43255E-7412-4558-BAB5-D501942D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Modern Love" panose="04090805081005020601" pitchFamily="82" charset="0"/>
              </a:rPr>
              <a:t>- ÍNDICE -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53C80E-8C1F-4CD6-81AD-7436F721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115" y="1858241"/>
            <a:ext cx="8448196" cy="2604577"/>
          </a:xfrm>
        </p:spPr>
        <p:txBody>
          <a:bodyPr/>
          <a:lstStyle/>
          <a:p>
            <a:r>
              <a:rPr lang="es-ES" sz="3200" b="1" dirty="0"/>
              <a:t>SEMANA DE ENERGÍA SOSTENIBLE EUROPEA</a:t>
            </a:r>
            <a:endParaRPr lang="es-ES" sz="300" b="1" dirty="0"/>
          </a:p>
          <a:p>
            <a:pPr marL="0" indent="0">
              <a:buNone/>
            </a:pPr>
            <a:endParaRPr lang="es-ES" sz="300" b="1" dirty="0"/>
          </a:p>
          <a:p>
            <a:r>
              <a:rPr lang="es-ES" sz="3200" b="1" dirty="0"/>
              <a:t>CONFERENCIAS</a:t>
            </a:r>
          </a:p>
          <a:p>
            <a:endParaRPr lang="es-ES" sz="300" b="1" dirty="0"/>
          </a:p>
          <a:p>
            <a:r>
              <a:rPr lang="es-ES" sz="3200" b="1" dirty="0"/>
              <a:t>CONCURSO</a:t>
            </a:r>
          </a:p>
          <a:p>
            <a:endParaRPr lang="es-ES" dirty="0"/>
          </a:p>
        </p:txBody>
      </p:sp>
      <p:sp>
        <p:nvSpPr>
          <p:cNvPr id="4" name="AutoShape 4" descr="Image result for FONDO ECOLOGICO">
            <a:extLst>
              <a:ext uri="{FF2B5EF4-FFF2-40B4-BE49-F238E27FC236}">
                <a16:creationId xmlns:a16="http://schemas.microsoft.com/office/drawing/2014/main" id="{BE6C5846-C7AF-4BD1-AEC9-30581F336E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87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60 fotos e imágenes de gran calidad de Fondo Verde - Getty Images">
            <a:extLst>
              <a:ext uri="{FF2B5EF4-FFF2-40B4-BE49-F238E27FC236}">
                <a16:creationId xmlns:a16="http://schemas.microsoft.com/office/drawing/2014/main" id="{395CA046-5872-4236-91FB-6A7100B9C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USEW Policy Conference 2019 | AfriAlliance">
            <a:extLst>
              <a:ext uri="{FF2B5EF4-FFF2-40B4-BE49-F238E27FC236}">
                <a16:creationId xmlns:a16="http://schemas.microsoft.com/office/drawing/2014/main" id="{6718324F-0F32-4194-BDE2-7883A9432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1000"/>
                    </a14:imgEffect>
                    <a14:imgEffect>
                      <a14:saturation sat="66000"/>
                    </a14:imgEffect>
                    <a14:imgEffect>
                      <a14:brightnessContrast bright="1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57"/>
            <a:ext cx="11940208" cy="6639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57769-C92E-43B6-86C8-0D87804B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492"/>
            <a:ext cx="10816988" cy="4351338"/>
          </a:xfrm>
        </p:spPr>
        <p:txBody>
          <a:bodyPr>
            <a:normAutofit fontScale="92500" lnSpcReduction="10000"/>
          </a:bodyPr>
          <a:lstStyle/>
          <a:p>
            <a:r>
              <a:rPr lang="es-ES" b="1" i="1" dirty="0">
                <a:solidFill>
                  <a:schemeClr val="bg1"/>
                </a:solidFill>
              </a:rPr>
              <a:t>¿Cuál es el objetivo?: </a:t>
            </a:r>
            <a:r>
              <a:rPr lang="es-ES" dirty="0">
                <a:solidFill>
                  <a:schemeClr val="bg1"/>
                </a:solidFill>
              </a:rPr>
              <a:t>Promover una energía limpia, segura y eficiente en Europa, para alcanzar los objetivos de sostenibilidad energética de la unión.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b="1" i="1" dirty="0">
                <a:solidFill>
                  <a:schemeClr val="bg1"/>
                </a:solidFill>
              </a:rPr>
              <a:t>¿Cuándo se creó?: </a:t>
            </a:r>
            <a:r>
              <a:rPr lang="es-ES" dirty="0">
                <a:solidFill>
                  <a:schemeClr val="bg1"/>
                </a:solidFill>
              </a:rPr>
              <a:t>En el año 2006, mediante la Comisión Europea.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b="1" i="1" dirty="0">
                <a:solidFill>
                  <a:schemeClr val="bg1"/>
                </a:solidFill>
              </a:rPr>
              <a:t>¿Qué se hace?: </a:t>
            </a:r>
            <a:r>
              <a:rPr lang="es-ES" dirty="0">
                <a:solidFill>
                  <a:schemeClr val="bg1"/>
                </a:solidFill>
              </a:rPr>
              <a:t>Se estimulan iniciativas y/o actividades energéticas por toda Europa.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b="1" i="1" dirty="0">
                <a:solidFill>
                  <a:schemeClr val="bg1"/>
                </a:solidFill>
              </a:rPr>
              <a:t>¿A quién va dirigido?: </a:t>
            </a:r>
            <a:r>
              <a:rPr lang="es-ES" dirty="0">
                <a:solidFill>
                  <a:schemeClr val="bg1"/>
                </a:solidFill>
              </a:rPr>
              <a:t>A la ciudadanía, expertos energéticos, agencias, legisladores, empresas privadas, </a:t>
            </a:r>
            <a:r>
              <a:rPr lang="es-ES" dirty="0" err="1">
                <a:solidFill>
                  <a:schemeClr val="bg1"/>
                </a:solidFill>
              </a:rPr>
              <a:t>ONGs</a:t>
            </a:r>
            <a:r>
              <a:rPr lang="es-ES" dirty="0">
                <a:solidFill>
                  <a:schemeClr val="bg1"/>
                </a:solidFill>
              </a:rPr>
              <a:t>, asociaciones y medios de comunicación, ya sean europeos o no, que quiera colaborar con Europa.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AE91885-4B47-4330-A794-9E359B3E4C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232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  <a:latin typeface="Modern Love" panose="04090805081005020601" pitchFamily="82" charset="0"/>
              </a:rPr>
              <a:t>- SEMANA DE LA ENERGÍA EUROPEA -</a:t>
            </a:r>
          </a:p>
        </p:txBody>
      </p:sp>
    </p:spTree>
    <p:extLst>
      <p:ext uri="{BB962C8B-B14F-4D97-AF65-F5344CB8AC3E}">
        <p14:creationId xmlns:p14="http://schemas.microsoft.com/office/powerpoint/2010/main" val="146819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60 fotos e imágenes de gran calidad de Fondo Verde - Getty Images">
            <a:extLst>
              <a:ext uri="{FF2B5EF4-FFF2-40B4-BE49-F238E27FC236}">
                <a16:creationId xmlns:a16="http://schemas.microsoft.com/office/drawing/2014/main" id="{395CA046-5872-4236-91FB-6A7100B9C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USEW Policy Conference 2019 | AfriAlliance">
            <a:extLst>
              <a:ext uri="{FF2B5EF4-FFF2-40B4-BE49-F238E27FC236}">
                <a16:creationId xmlns:a16="http://schemas.microsoft.com/office/drawing/2014/main" id="{6718324F-0F32-4194-BDE2-7883A9432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1000"/>
                    </a14:imgEffect>
                    <a14:imgEffect>
                      <a14:brightnessContrast bright="1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61"/>
            <a:ext cx="11940208" cy="6639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57769-C92E-43B6-86C8-0D87804B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17" y="2288001"/>
            <a:ext cx="10515600" cy="4351338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Durante la jornada de la </a:t>
            </a:r>
            <a:r>
              <a:rPr lang="es-ES" b="1" dirty="0">
                <a:solidFill>
                  <a:schemeClr val="bg1"/>
                </a:solidFill>
              </a:rPr>
              <a:t>“</a:t>
            </a:r>
            <a:r>
              <a:rPr lang="es-ES" b="1" i="1" dirty="0">
                <a:solidFill>
                  <a:schemeClr val="bg1"/>
                </a:solidFill>
              </a:rPr>
              <a:t>Semana de la Energía Sostenible Europea” </a:t>
            </a:r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es-ES" b="1" i="1" u="sng" dirty="0">
                <a:hlinkClick r:id="rId5"/>
              </a:rPr>
              <a:t>EUSEW</a:t>
            </a:r>
            <a:r>
              <a:rPr lang="es-ES" b="1" dirty="0">
                <a:solidFill>
                  <a:schemeClr val="bg1"/>
                </a:solidFill>
              </a:rPr>
              <a:t>), </a:t>
            </a:r>
            <a:r>
              <a:rPr lang="es-ES" dirty="0">
                <a:solidFill>
                  <a:schemeClr val="bg1"/>
                </a:solidFill>
              </a:rPr>
              <a:t>se organizan las siguientes actividades:</a:t>
            </a:r>
          </a:p>
          <a:p>
            <a:pPr lvl="3"/>
            <a:endParaRPr lang="es-ES" dirty="0">
              <a:solidFill>
                <a:schemeClr val="bg1"/>
              </a:solidFill>
            </a:endParaRPr>
          </a:p>
          <a:p>
            <a:pPr lvl="3"/>
            <a:r>
              <a:rPr lang="es-ES" sz="2800" b="1" dirty="0">
                <a:solidFill>
                  <a:schemeClr val="bg1"/>
                </a:solidFill>
              </a:rPr>
              <a:t>Conferencias</a:t>
            </a:r>
          </a:p>
          <a:p>
            <a:pPr lvl="3"/>
            <a:endParaRPr lang="es-ES" sz="2800" b="1" dirty="0">
              <a:solidFill>
                <a:schemeClr val="bg1"/>
              </a:solidFill>
            </a:endParaRPr>
          </a:p>
          <a:p>
            <a:pPr lvl="3"/>
            <a:r>
              <a:rPr lang="es-ES" sz="2800" b="1" dirty="0">
                <a:solidFill>
                  <a:schemeClr val="bg1"/>
                </a:solidFill>
              </a:rPr>
              <a:t>Concurso</a:t>
            </a:r>
          </a:p>
          <a:p>
            <a:pPr lvl="1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AE91885-4B47-4330-A794-9E359B3E4C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18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  <a:latin typeface="Modern Love" panose="04090805081005020601" pitchFamily="82" charset="0"/>
              </a:rPr>
              <a:t>- SEMANA DE LA ENERGÍA EUROPEA -</a:t>
            </a:r>
          </a:p>
        </p:txBody>
      </p:sp>
    </p:spTree>
    <p:extLst>
      <p:ext uri="{BB962C8B-B14F-4D97-AF65-F5344CB8AC3E}">
        <p14:creationId xmlns:p14="http://schemas.microsoft.com/office/powerpoint/2010/main" val="159055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60 fotos e imágenes de gran calidad de Fondo Verde - Getty Images">
            <a:extLst>
              <a:ext uri="{FF2B5EF4-FFF2-40B4-BE49-F238E27FC236}">
                <a16:creationId xmlns:a16="http://schemas.microsoft.com/office/drawing/2014/main" id="{395CA046-5872-4236-91FB-6A7100B9C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USEW Policy Conference 2019 | AfriAlliance">
            <a:extLst>
              <a:ext uri="{FF2B5EF4-FFF2-40B4-BE49-F238E27FC236}">
                <a16:creationId xmlns:a16="http://schemas.microsoft.com/office/drawing/2014/main" id="{6718324F-0F32-4194-BDE2-7883A9432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1000"/>
                    </a14:imgEffect>
                    <a14:imgEffect>
                      <a14:brightnessContrast bright="1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61"/>
            <a:ext cx="11940208" cy="6639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57769-C92E-43B6-86C8-0D87804B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7" y="2321339"/>
            <a:ext cx="11085341" cy="314123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Este año las conferencias tendrán un formato digital y se realizarán a distancia. </a:t>
            </a:r>
          </a:p>
          <a:p>
            <a:r>
              <a:rPr lang="es-ES" dirty="0">
                <a:solidFill>
                  <a:schemeClr val="bg1"/>
                </a:solidFill>
              </a:rPr>
              <a:t>Datos importantes sobre las conferencias</a:t>
            </a:r>
            <a:r>
              <a:rPr lang="es-ES" b="1" dirty="0">
                <a:solidFill>
                  <a:schemeClr val="bg1"/>
                </a:solidFill>
              </a:rPr>
              <a:t>:</a:t>
            </a:r>
          </a:p>
          <a:p>
            <a:pPr lvl="3"/>
            <a:endParaRPr lang="es-ES" b="1" dirty="0">
              <a:solidFill>
                <a:schemeClr val="bg1"/>
              </a:solidFill>
            </a:endParaRPr>
          </a:p>
          <a:p>
            <a:pPr lvl="3"/>
            <a:r>
              <a:rPr lang="es-ES" sz="2800" b="1" dirty="0">
                <a:solidFill>
                  <a:schemeClr val="bg1"/>
                </a:solidFill>
              </a:rPr>
              <a:t>Fecha: </a:t>
            </a:r>
            <a:r>
              <a:rPr lang="es-ES" sz="2800" dirty="0">
                <a:solidFill>
                  <a:schemeClr val="bg1"/>
                </a:solidFill>
              </a:rPr>
              <a:t>22 – 25 Junio</a:t>
            </a:r>
          </a:p>
          <a:p>
            <a:pPr lvl="3"/>
            <a:r>
              <a:rPr lang="es-ES" sz="2800" b="1" dirty="0">
                <a:solidFill>
                  <a:schemeClr val="bg1"/>
                </a:solidFill>
              </a:rPr>
              <a:t>Inscripción: </a:t>
            </a:r>
            <a:r>
              <a:rPr lang="es-ES" sz="2800" dirty="0">
                <a:solidFill>
                  <a:schemeClr val="bg1"/>
                </a:solidFill>
              </a:rPr>
              <a:t>Junio</a:t>
            </a:r>
          </a:p>
          <a:p>
            <a:pPr lvl="3"/>
            <a:endParaRPr lang="es-ES" sz="2800" b="1" dirty="0"/>
          </a:p>
          <a:p>
            <a:pPr lvl="1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83D222-B35D-4733-9ACA-92D9637763DD}"/>
              </a:ext>
            </a:extLst>
          </p:cNvPr>
          <p:cNvSpPr txBox="1"/>
          <p:nvPr/>
        </p:nvSpPr>
        <p:spPr>
          <a:xfrm>
            <a:off x="0" y="6208452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bg1"/>
                </a:solidFill>
              </a:rPr>
              <a:t>*Si está interesado en recibir un correo con cualquier actualización sobre las conferencias haga </a:t>
            </a:r>
            <a:r>
              <a:rPr lang="es-ES" sz="2200" dirty="0" err="1">
                <a:solidFill>
                  <a:schemeClr val="bg1"/>
                </a:solidFill>
              </a:rPr>
              <a:t>click</a:t>
            </a:r>
            <a:r>
              <a:rPr lang="es-ES" sz="2200" dirty="0"/>
              <a:t> </a:t>
            </a:r>
            <a:r>
              <a:rPr lang="es-ES" sz="2200" dirty="0">
                <a:hlinkClick r:id="rId5"/>
              </a:rPr>
              <a:t>aquí</a:t>
            </a:r>
            <a:r>
              <a:rPr lang="es-E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C14B229-61C2-422F-BA93-76FF1F5A7C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  <a:latin typeface="Modern Love" panose="04090805081005020601" pitchFamily="82" charset="0"/>
              </a:rPr>
              <a:t>- CONFERENCIAS -</a:t>
            </a:r>
          </a:p>
        </p:txBody>
      </p:sp>
    </p:spTree>
    <p:extLst>
      <p:ext uri="{BB962C8B-B14F-4D97-AF65-F5344CB8AC3E}">
        <p14:creationId xmlns:p14="http://schemas.microsoft.com/office/powerpoint/2010/main" val="59142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60 fotos e imágenes de gran calidad de Fondo Verde - Getty Images">
            <a:extLst>
              <a:ext uri="{FF2B5EF4-FFF2-40B4-BE49-F238E27FC236}">
                <a16:creationId xmlns:a16="http://schemas.microsoft.com/office/drawing/2014/main" id="{395CA046-5872-4236-91FB-6A7100B9C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USEW Policy Conference 2019 | AfriAlliance">
            <a:extLst>
              <a:ext uri="{FF2B5EF4-FFF2-40B4-BE49-F238E27FC236}">
                <a16:creationId xmlns:a16="http://schemas.microsoft.com/office/drawing/2014/main" id="{6718324F-0F32-4194-BDE2-7883A9432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1000"/>
                    </a14:imgEffect>
                    <a14:imgEffect>
                      <a14:brightnessContrast bright="1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61"/>
            <a:ext cx="11940208" cy="6639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57769-C92E-43B6-86C8-0D87804B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2388438"/>
            <a:ext cx="10866120" cy="298552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En el concurso se reconocen proyectos sobresalientes en los campos de las energías renovables y de la eficiencia energética.</a:t>
            </a:r>
          </a:p>
          <a:p>
            <a:r>
              <a:rPr lang="es-ES" dirty="0">
                <a:solidFill>
                  <a:schemeClr val="bg1"/>
                </a:solidFill>
              </a:rPr>
              <a:t>Temáticas: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Liderazgo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Innovación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Compromiso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Juventud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AE91885-4B47-4330-A794-9E359B3E4C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  <a:latin typeface="Modern Love" panose="04090805081005020601" pitchFamily="82" charset="0"/>
              </a:rPr>
              <a:t>- CONCURSO -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2D936C-F19A-41D5-88BA-4793CDA179EC}"/>
              </a:ext>
            </a:extLst>
          </p:cNvPr>
          <p:cNvSpPr txBox="1"/>
          <p:nvPr/>
        </p:nvSpPr>
        <p:spPr>
          <a:xfrm>
            <a:off x="2566736" y="6262042"/>
            <a:ext cx="878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*Haz </a:t>
            </a:r>
            <a:r>
              <a:rPr lang="es-ES" sz="2400" dirty="0" err="1">
                <a:solidFill>
                  <a:schemeClr val="bg1"/>
                </a:solidFill>
              </a:rPr>
              <a:t>click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>
                <a:hlinkClick r:id="rId5"/>
              </a:rPr>
              <a:t>aquí</a:t>
            </a:r>
            <a:r>
              <a:rPr lang="es-ES" sz="2400" dirty="0"/>
              <a:t> </a:t>
            </a:r>
            <a:r>
              <a:rPr lang="es-ES" sz="2400" dirty="0">
                <a:solidFill>
                  <a:schemeClr val="bg1"/>
                </a:solidFill>
              </a:rPr>
              <a:t>para ver los finalistas del año 2019</a:t>
            </a:r>
          </a:p>
        </p:txBody>
      </p:sp>
    </p:spTree>
    <p:extLst>
      <p:ext uri="{BB962C8B-B14F-4D97-AF65-F5344CB8AC3E}">
        <p14:creationId xmlns:p14="http://schemas.microsoft.com/office/powerpoint/2010/main" val="68391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1"/>
          <a:stretch/>
        </p:blipFill>
        <p:spPr>
          <a:xfrm rot="10800000">
            <a:off x="0" y="2036064"/>
            <a:ext cx="4546688" cy="30053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612" cy="20360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57" y="5105495"/>
            <a:ext cx="2139181" cy="17858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50" y="5009950"/>
            <a:ext cx="1848049" cy="1848049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960729" y="2896362"/>
            <a:ext cx="10592652" cy="880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0" b="1" dirty="0" smtClean="0"/>
              <a:t>¡Muchas gracias por su atención!</a:t>
            </a:r>
            <a:endParaRPr lang="es-ES" sz="6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3" y="5339225"/>
            <a:ext cx="2023717" cy="15187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4" r="35793"/>
          <a:stretch/>
        </p:blipFill>
        <p:spPr>
          <a:xfrm>
            <a:off x="5909325" y="5105495"/>
            <a:ext cx="1805120" cy="15478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17" y="5339225"/>
            <a:ext cx="2932433" cy="10782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15" y="5064494"/>
            <a:ext cx="1760921" cy="17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62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mcor PPT 2003 4x3">
  <a:themeElements>
    <a:clrScheme name="Universidad de La Rioja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191919"/>
      </a:accent1>
      <a:accent2>
        <a:srgbClr val="333333"/>
      </a:accent2>
      <a:accent3>
        <a:srgbClr val="4C4C4C"/>
      </a:accent3>
      <a:accent4>
        <a:srgbClr val="666666"/>
      </a:accent4>
      <a:accent5>
        <a:srgbClr val="808080"/>
      </a:accent5>
      <a:accent6>
        <a:srgbClr val="999999"/>
      </a:accent6>
      <a:hlink>
        <a:srgbClr val="9F0926"/>
      </a:hlink>
      <a:folHlink>
        <a:srgbClr val="999999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/>
      <a:bodyPr/>
      <a:lstStyle>
        <a:defPPr>
          <a:defRPr dirty="0" smtClean="0"/>
        </a:defPPr>
      </a:lstStyle>
    </a:txDef>
  </a:objectDefaults>
  <a:extraClrSchemeLst>
    <a:extraClrScheme>
      <a:clrScheme name="Amcor PPT 2003 4x3 1">
        <a:dk1>
          <a:srgbClr val="003946"/>
        </a:dk1>
        <a:lt1>
          <a:srgbClr val="FFFFFF"/>
        </a:lt1>
        <a:dk2>
          <a:srgbClr val="00A1DE"/>
        </a:dk2>
        <a:lt2>
          <a:srgbClr val="A59D95"/>
        </a:lt2>
        <a:accent1>
          <a:srgbClr val="003946"/>
        </a:accent1>
        <a:accent2>
          <a:srgbClr val="00A551"/>
        </a:accent2>
        <a:accent3>
          <a:srgbClr val="FFFFFF"/>
        </a:accent3>
        <a:accent4>
          <a:srgbClr val="002F3A"/>
        </a:accent4>
        <a:accent5>
          <a:srgbClr val="AAAEB0"/>
        </a:accent5>
        <a:accent6>
          <a:srgbClr val="009549"/>
        </a:accent6>
        <a:hlink>
          <a:srgbClr val="00A1DE"/>
        </a:hlink>
        <a:folHlink>
          <a:srgbClr val="7FCE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cor PPT 2003 4x3 2">
        <a:dk1>
          <a:srgbClr val="013946"/>
        </a:dk1>
        <a:lt1>
          <a:srgbClr val="FFFFFF"/>
        </a:lt1>
        <a:dk2>
          <a:srgbClr val="00A1DE"/>
        </a:dk2>
        <a:lt2>
          <a:srgbClr val="A59D95"/>
        </a:lt2>
        <a:accent1>
          <a:srgbClr val="58A618"/>
        </a:accent1>
        <a:accent2>
          <a:srgbClr val="009D8B"/>
        </a:accent2>
        <a:accent3>
          <a:srgbClr val="FFFFFF"/>
        </a:accent3>
        <a:accent4>
          <a:srgbClr val="012F3A"/>
        </a:accent4>
        <a:accent5>
          <a:srgbClr val="B4D0AB"/>
        </a:accent5>
        <a:accent6>
          <a:srgbClr val="008E7D"/>
        </a:accent6>
        <a:hlink>
          <a:srgbClr val="E98300"/>
        </a:hlink>
        <a:folHlink>
          <a:srgbClr val="C900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255</Words>
  <Application>Microsoft Office PowerPoint</Application>
  <PresentationFormat>Panorámica</PresentationFormat>
  <Paragraphs>37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22" baseType="lpstr">
      <vt:lpstr>MS PGothic</vt:lpstr>
      <vt:lpstr>MS PGothic</vt:lpstr>
      <vt:lpstr>AmcorPro Book</vt:lpstr>
      <vt:lpstr>AmcorPro SemiBold</vt:lpstr>
      <vt:lpstr>Arial</vt:lpstr>
      <vt:lpstr>Calibri</vt:lpstr>
      <vt:lpstr>Calibri Light</vt:lpstr>
      <vt:lpstr>Modern Love</vt:lpstr>
      <vt:lpstr>Times</vt:lpstr>
      <vt:lpstr>Wingdings</vt:lpstr>
      <vt:lpstr>ヒラギノ角ゴ Pro W3</vt:lpstr>
      <vt:lpstr>Tema de Office</vt:lpstr>
      <vt:lpstr>Amcor PPT 2003 4x3</vt:lpstr>
      <vt:lpstr>Presentación de PowerPoint</vt:lpstr>
      <vt:lpstr>¿ QUÉ ES LA SEMANA EUROPEA DE LA  ENERGÍA SOSTENIBLE  ?</vt:lpstr>
      <vt:lpstr>Presentación de PowerPoint</vt:lpstr>
      <vt:lpstr>- ÍNDICE -</vt:lpstr>
      <vt:lpstr>- SEMANA DE LA ENERGÍA EUROPEA -</vt:lpstr>
      <vt:lpstr>- SEMANA DE LA ENERGÍA EUROPEA -</vt:lpstr>
      <vt:lpstr>- CONFERENCIAS -</vt:lpstr>
      <vt:lpstr>- CONCURSO -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 DE LA   ENERGÍA  SOSTENIBLE  EUROPEA</dc:title>
  <dc:creator>Ester Gaviria Eguiluz</dc:creator>
  <cp:lastModifiedBy>María Pilar Nájera Hernáez</cp:lastModifiedBy>
  <cp:revision>47</cp:revision>
  <dcterms:created xsi:type="dcterms:W3CDTF">2020-05-05T17:36:51Z</dcterms:created>
  <dcterms:modified xsi:type="dcterms:W3CDTF">2020-06-15T09:43:56Z</dcterms:modified>
</cp:coreProperties>
</file>